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53"/>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x="18288000" cy="10287000"/>
  <p:notesSz cx="6858000" cy="9144000"/>
  <p:embeddedFontLst>
    <p:embeddedFont>
      <p:font typeface="Montserrat 1 Bold" charset="1" panose="00000800000000000000"/>
      <p:regular r:id="rId45"/>
    </p:embeddedFont>
    <p:embeddedFont>
      <p:font typeface="Now Bold" charset="1" panose="00000800000000000000"/>
      <p:regular r:id="rId46"/>
    </p:embeddedFont>
    <p:embeddedFont>
      <p:font typeface="Montserrat 1 Italics" charset="1" panose="00000500000000000000"/>
      <p:regular r:id="rId47"/>
    </p:embeddedFont>
    <p:embeddedFont>
      <p:font typeface="Montserrat 1" charset="1" panose="00000500000000000000"/>
      <p:regular r:id="rId48"/>
    </p:embeddedFont>
    <p:embeddedFont>
      <p:font typeface="Montserrat 2 Bold Italics" charset="1" panose="00000600000000000000"/>
      <p:regular r:id="rId49"/>
    </p:embeddedFont>
    <p:embeddedFont>
      <p:font typeface="Montserrat 1 Ultra-Bold" charset="1" panose="00000900000000000000"/>
      <p:regular r:id="rId50"/>
    </p:embeddedFont>
    <p:embeddedFont>
      <p:font typeface="Montserrat 2" charset="1" panose="00000500000000000000"/>
      <p:regular r:id="rId51"/>
    </p:embeddedFont>
    <p:embeddedFont>
      <p:font typeface="Montserrat 2 Bold" charset="1" panose="00000600000000000000"/>
      <p:regular r:id="rId52"/>
    </p:embeddedFont>
    <p:embeddedFont>
      <p:font typeface="Montserrat 1 Bold Italics" charset="1" panose="00000800000000000000"/>
      <p:regular r:id="rId57"/>
    </p:embeddedFont>
    <p:embeddedFont>
      <p:font typeface="Montserrat 1 Semi-Bold" charset="1" panose="00000700000000000000"/>
      <p:regular r:id="rId5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notesMasters/notesMaster1.xml" Type="http://schemas.openxmlformats.org/officeDocument/2006/relationships/notesMaster"/><Relationship Id="rId54" Target="theme/theme2.xml" Type="http://schemas.openxmlformats.org/officeDocument/2006/relationships/theme"/><Relationship Id="rId55" Target="notesSlides/notesSlide1.xml" Type="http://schemas.openxmlformats.org/officeDocument/2006/relationships/notesSlide"/><Relationship Id="rId56" Target="notesSlides/notesSlide2.xml" Type="http://schemas.openxmlformats.org/officeDocument/2006/relationships/notesSlide"/><Relationship Id="rId57" Target="fonts/font57.fntdata" Type="http://schemas.openxmlformats.org/officeDocument/2006/relationships/font"/><Relationship Id="rId58" Target="fonts/font58.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2.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notesSlide1.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Thuật toán Apriori hoạt động 🔹 Tìm tất cả các tập PB 1 hạng mục</a:t>
            </a:r>
          </a:p>
          <a:p>
            <a:r>
              <a:rPr lang="en-US"/>
              <a:t>🔹 Tạo các tập ứng viên k+1 hạng mục từ tập PB có k hạng mục</a:t>
            </a:r>
          </a:p>
          <a:p>
            <a:r>
              <a:rPr lang="en-US"/>
              <a:t>🔹 Kiểm tra độ PB của các ứng viên</a:t>
            </a:r>
          </a:p>
          <a:p>
            <a:r>
              <a:rPr lang="en-US"/>
              <a:t>🔹 Dừng khi không tạo được tập PB hoặc tập ứng viên</a:t>
            </a:r>
          </a:p>
          <a:p>
            <a:r>
              <a:rPr lang="en-US"/>
              <a:t/>
            </a:r>
          </a:p>
          <a:p>
            <a:r>
              <a:rPr lang="en-US"/>
              <a:t/>
            </a:r>
          </a:p>
          <a:p>
            <a:r>
              <a:rPr lang="en-US"/>
              <a:t/>
            </a:r>
          </a:p>
          <a:p>
            <a:r>
              <a:rPr lang="en-US"/>
              <a:t>Cách hoạt động:</a:t>
            </a:r>
          </a:p>
          <a:p>
            <a:r>
              <a:rPr lang="en-US"/>
              <a:t>Quét dữ liệu 2 lần:</a:t>
            </a:r>
          </a:p>
          <a:p>
            <a:r>
              <a:rPr lang="en-US"/>
              <a:t>Lần 1: Tính tần suất từng item, loại bỏ item không đạt min support.</a:t>
            </a:r>
          </a:p>
          <a:p>
            <a:r>
              <a:rPr lang="en-US"/>
              <a:t>Lần 2: Xây FP-Tree – một cây nhị phân nén dữ liệu.</a:t>
            </a:r>
          </a:p>
          <a:p>
            <a:r>
              <a:rPr lang="en-US"/>
              <a:t>Sau đó, dùng đệ quy để khai thác mẫu phổ biến từ cây mà không cần tạo tập ứng viên. nói trong 1 câu</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notesSlides/notesSlide2.xml><?xml version="1.0" encoding="utf-8"?>
<p:notes xmlns:p="http://schemas.openxmlformats.org/presentationml/2006/main" xmlns:a="http://schemas.openxmlformats.org/drawingml/2006/main">
  <p:cSld>
    <p:spTree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clrMapOvr>
    <a:masterClrMapping/>
  </p:clrMapOvr>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png" Type="http://schemas.openxmlformats.org/officeDocument/2006/relationships/image"/><Relationship Id="rId5"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png" Type="http://schemas.openxmlformats.org/officeDocument/2006/relationships/image"/><Relationship Id="rId5" Target="../media/image23.png" Type="http://schemas.openxmlformats.org/officeDocument/2006/relationships/image"/><Relationship Id="rId6"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png" Type="http://schemas.openxmlformats.org/officeDocument/2006/relationships/image"/><Relationship Id="rId5"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png" Type="http://schemas.openxmlformats.org/officeDocument/2006/relationships/image"/><Relationship Id="rId5" Target="../media/image26.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png" Type="http://schemas.openxmlformats.org/officeDocument/2006/relationships/image"/><Relationship Id="rId5" Target="../media/image27.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png" Type="http://schemas.openxmlformats.org/officeDocument/2006/relationships/image"/><Relationship Id="rId5" Target="../media/image2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png" Type="http://schemas.openxmlformats.org/officeDocument/2006/relationships/image"/><Relationship Id="rId5" Target="../media/image29.png" Type="http://schemas.openxmlformats.org/officeDocument/2006/relationships/image"/><Relationship Id="rId6" Target="../media/image3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 Id="rId4" Target="../media/image6.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png" Type="http://schemas.openxmlformats.org/officeDocument/2006/relationships/image"/><Relationship Id="rId5" Target="../media/image31.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png" Type="http://schemas.openxmlformats.org/officeDocument/2006/relationships/image"/><Relationship Id="rId5" Target="../media/image32.png" Type="http://schemas.openxmlformats.org/officeDocument/2006/relationships/image"/><Relationship Id="rId6" Target="../media/image3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png" Type="http://schemas.openxmlformats.org/officeDocument/2006/relationships/image"/><Relationship Id="rId5" Target="../media/image3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png" Type="http://schemas.openxmlformats.org/officeDocument/2006/relationships/image"/><Relationship Id="rId5" Target="../media/image35.png" Type="http://schemas.openxmlformats.org/officeDocument/2006/relationships/image"/><Relationship Id="rId6" Target="../media/image3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png" Type="http://schemas.openxmlformats.org/officeDocument/2006/relationships/image"/><Relationship Id="rId5" Target="../media/image37.png" Type="http://schemas.openxmlformats.org/officeDocument/2006/relationships/image"/><Relationship Id="rId6" Target="../media/image38.png" Type="http://schemas.openxmlformats.org/officeDocument/2006/relationships/image"/><Relationship Id="rId7" Target="../media/image3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png" Type="http://schemas.openxmlformats.org/officeDocument/2006/relationships/image"/><Relationship Id="rId5" Target="../media/image4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media/image43.png" Type="http://schemas.openxmlformats.org/officeDocument/2006/relationships/image"/><Relationship Id="rId8" Target="../media/image44.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png" Type="http://schemas.openxmlformats.org/officeDocument/2006/relationships/image"/><Relationship Id="rId5" Target="../media/image4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pn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11.png" Type="http://schemas.openxmlformats.org/officeDocument/2006/relationships/image"/><Relationship Id="rId4" Target="../media/image12.sv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png" Type="http://schemas.openxmlformats.org/officeDocument/2006/relationships/image"/><Relationship Id="rId5" Target="../media/image48.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6.png" Type="http://schemas.openxmlformats.org/officeDocument/2006/relationships/image"/><Relationship Id="rId6" Target="../media/image49.png" Type="http://schemas.openxmlformats.org/officeDocument/2006/relationships/image"/><Relationship Id="rId7" Target="../media/image50.png" Type="http://schemas.openxmlformats.org/officeDocument/2006/relationships/image"/><Relationship Id="rId8" Target="../media/image51.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png" Type="http://schemas.openxmlformats.org/officeDocument/2006/relationships/image"/><Relationship Id="rId5" Target="../media/image52.png" Type="http://schemas.openxmlformats.org/officeDocument/2006/relationships/image"/><Relationship Id="rId6" Target="../media/image5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png" Type="http://schemas.openxmlformats.org/officeDocument/2006/relationships/image"/><Relationship Id="rId5" Target="../media/image54.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png" Type="http://schemas.openxmlformats.org/officeDocument/2006/relationships/image"/><Relationship Id="rId5" Target="../media/image5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png" Type="http://schemas.openxmlformats.org/officeDocument/2006/relationships/image"/><Relationship Id="rId5" Target="../media/image56.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png" Type="http://schemas.openxmlformats.org/officeDocument/2006/relationships/image"/><Relationship Id="rId5" Target="../media/image15.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png" Type="http://schemas.openxmlformats.org/officeDocument/2006/relationships/image"/><Relationship Id="rId5" Target="../media/image1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svg" Type="http://schemas.openxmlformats.org/officeDocument/2006/relationships/image"/><Relationship Id="rId4" Target="../media/image6.png" Type="http://schemas.openxmlformats.org/officeDocument/2006/relationships/image"/><Relationship Id="rId5" Target="../media/image19.png" Type="http://schemas.openxmlformats.org/officeDocument/2006/relationships/image"/><Relationship Id="rId6" Target="../media/image20.png" Type="http://schemas.openxmlformats.org/officeDocument/2006/relationships/image"/><Relationship Id="rId7"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45DA0"/>
        </a:solidFill>
      </p:bgPr>
    </p:bg>
    <p:spTree>
      <p:nvGrpSpPr>
        <p:cNvPr id="1" name=""/>
        <p:cNvGrpSpPr/>
        <p:nvPr/>
      </p:nvGrpSpPr>
      <p:grpSpPr>
        <a:xfrm>
          <a:off x="0" y="0"/>
          <a:ext cx="0" cy="0"/>
          <a:chOff x="0" y="0"/>
          <a:chExt cx="0" cy="0"/>
        </a:xfrm>
      </p:grpSpPr>
      <p:grpSp>
        <p:nvGrpSpPr>
          <p:cNvPr name="Group 2" id="2"/>
          <p:cNvGrpSpPr/>
          <p:nvPr/>
        </p:nvGrpSpPr>
        <p:grpSpPr>
          <a:xfrm rot="-5400000">
            <a:off x="10659852" y="3246414"/>
            <a:ext cx="11958151" cy="3746400"/>
            <a:chOff x="0" y="0"/>
            <a:chExt cx="3149472" cy="986706"/>
          </a:xfrm>
        </p:grpSpPr>
        <p:sp>
          <p:nvSpPr>
            <p:cNvPr name="Freeform 3" id="3"/>
            <p:cNvSpPr/>
            <p:nvPr/>
          </p:nvSpPr>
          <p:spPr>
            <a:xfrm flipH="false" flipV="false" rot="0">
              <a:off x="0" y="0"/>
              <a:ext cx="3149472" cy="986706"/>
            </a:xfrm>
            <a:custGeom>
              <a:avLst/>
              <a:gdLst/>
              <a:ahLst/>
              <a:cxnLst/>
              <a:rect r="r" b="b" t="t" l="l"/>
              <a:pathLst>
                <a:path h="986706" w="3149472">
                  <a:moveTo>
                    <a:pt x="0" y="0"/>
                  </a:moveTo>
                  <a:lnTo>
                    <a:pt x="3149472" y="0"/>
                  </a:lnTo>
                  <a:lnTo>
                    <a:pt x="3149472" y="986706"/>
                  </a:lnTo>
                  <a:lnTo>
                    <a:pt x="0" y="986706"/>
                  </a:lnTo>
                  <a:close/>
                </a:path>
              </a:pathLst>
            </a:custGeom>
            <a:solidFill>
              <a:srgbClr val="FFFFFF"/>
            </a:solidFill>
          </p:spPr>
        </p:sp>
        <p:sp>
          <p:nvSpPr>
            <p:cNvPr name="TextBox 4" id="4"/>
            <p:cNvSpPr txBox="true"/>
            <p:nvPr/>
          </p:nvSpPr>
          <p:spPr>
            <a:xfrm>
              <a:off x="0" y="-28575"/>
              <a:ext cx="3149472" cy="1015281"/>
            </a:xfrm>
            <a:prstGeom prst="rect">
              <a:avLst/>
            </a:prstGeom>
          </p:spPr>
          <p:txBody>
            <a:bodyPr anchor="ctr" rtlCol="false" tIns="50800" lIns="50800" bIns="50800" rIns="50800"/>
            <a:lstStyle/>
            <a:p>
              <a:pPr algn="ctr">
                <a:lnSpc>
                  <a:spcPts val="2590"/>
                </a:lnSpc>
              </a:pPr>
            </a:p>
          </p:txBody>
        </p:sp>
      </p:grpSp>
      <p:grpSp>
        <p:nvGrpSpPr>
          <p:cNvPr name="Group 5" id="5"/>
          <p:cNvGrpSpPr/>
          <p:nvPr/>
        </p:nvGrpSpPr>
        <p:grpSpPr>
          <a:xfrm rot="0">
            <a:off x="8886247" y="312728"/>
            <a:ext cx="9099612" cy="9539078"/>
            <a:chOff x="0" y="0"/>
            <a:chExt cx="10414698" cy="10917676"/>
          </a:xfrm>
        </p:grpSpPr>
        <p:sp>
          <p:nvSpPr>
            <p:cNvPr name="Freeform 6" id="6"/>
            <p:cNvSpPr/>
            <p:nvPr/>
          </p:nvSpPr>
          <p:spPr>
            <a:xfrm flipH="false" flipV="false" rot="0">
              <a:off x="-2794" y="-127"/>
              <a:ext cx="10417492" cy="10917802"/>
            </a:xfrm>
            <a:custGeom>
              <a:avLst/>
              <a:gdLst/>
              <a:ahLst/>
              <a:cxnLst/>
              <a:rect r="r" b="b" t="t" l="l"/>
              <a:pathLst>
                <a:path h="10917802" w="10417492">
                  <a:moveTo>
                    <a:pt x="10417492" y="10880197"/>
                  </a:moveTo>
                  <a:cubicBezTo>
                    <a:pt x="10417492" y="10915376"/>
                    <a:pt x="10404577" y="10917802"/>
                    <a:pt x="10370908" y="10917802"/>
                  </a:cubicBezTo>
                  <a:cubicBezTo>
                    <a:pt x="6915332" y="10917129"/>
                    <a:pt x="3459909" y="10917129"/>
                    <a:pt x="4331" y="10917129"/>
                  </a:cubicBezTo>
                  <a:cubicBezTo>
                    <a:pt x="0" y="10902438"/>
                    <a:pt x="7099" y="10889093"/>
                    <a:pt x="10635" y="10875479"/>
                  </a:cubicBezTo>
                  <a:cubicBezTo>
                    <a:pt x="162528" y="10279440"/>
                    <a:pt x="314575" y="9683535"/>
                    <a:pt x="466930" y="9087632"/>
                  </a:cubicBezTo>
                  <a:cubicBezTo>
                    <a:pt x="684162" y="8238054"/>
                    <a:pt x="901856" y="7388611"/>
                    <a:pt x="1118935" y="6539033"/>
                  </a:cubicBezTo>
                  <a:cubicBezTo>
                    <a:pt x="1387054" y="5489832"/>
                    <a:pt x="1654559" y="4440631"/>
                    <a:pt x="1922525" y="3391564"/>
                  </a:cubicBezTo>
                  <a:cubicBezTo>
                    <a:pt x="2194796" y="2325784"/>
                    <a:pt x="2467220" y="1260139"/>
                    <a:pt x="2740259" y="194493"/>
                  </a:cubicBezTo>
                  <a:cubicBezTo>
                    <a:pt x="2756863" y="129660"/>
                    <a:pt x="2767471" y="63343"/>
                    <a:pt x="2794375" y="666"/>
                  </a:cubicBezTo>
                  <a:cubicBezTo>
                    <a:pt x="5319989" y="666"/>
                    <a:pt x="7845603" y="666"/>
                    <a:pt x="10371216" y="0"/>
                  </a:cubicBezTo>
                  <a:cubicBezTo>
                    <a:pt x="10405501" y="0"/>
                    <a:pt x="10417184" y="3632"/>
                    <a:pt x="10417184" y="38003"/>
                  </a:cubicBezTo>
                  <a:cubicBezTo>
                    <a:pt x="10416261" y="3652112"/>
                    <a:pt x="10416261" y="7266222"/>
                    <a:pt x="10417492" y="10880197"/>
                  </a:cubicBezTo>
                  <a:close/>
                </a:path>
              </a:pathLst>
            </a:custGeom>
            <a:blipFill>
              <a:blip r:embed="rId2"/>
              <a:stretch>
                <a:fillRect l="-40947" t="0" r="-40947" b="0"/>
              </a:stretch>
            </a:blipFill>
          </p:spPr>
        </p:sp>
      </p:grpSp>
      <p:sp>
        <p:nvSpPr>
          <p:cNvPr name="Freeform 7" id="7"/>
          <p:cNvSpPr/>
          <p:nvPr/>
        </p:nvSpPr>
        <p:spPr>
          <a:xfrm flipH="false" flipV="false" rot="0">
            <a:off x="-471021" y="8656093"/>
            <a:ext cx="2442596" cy="2442596"/>
          </a:xfrm>
          <a:custGeom>
            <a:avLst/>
            <a:gdLst/>
            <a:ahLst/>
            <a:cxnLst/>
            <a:rect r="r" b="b" t="t" l="l"/>
            <a:pathLst>
              <a:path h="2442596" w="2442596">
                <a:moveTo>
                  <a:pt x="0" y="0"/>
                </a:moveTo>
                <a:lnTo>
                  <a:pt x="2442596" y="0"/>
                </a:lnTo>
                <a:lnTo>
                  <a:pt x="2442596" y="2442596"/>
                </a:lnTo>
                <a:lnTo>
                  <a:pt x="0" y="24425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8" id="8"/>
          <p:cNvSpPr txBox="true"/>
          <p:nvPr/>
        </p:nvSpPr>
        <p:spPr>
          <a:xfrm rot="0">
            <a:off x="2842143" y="5114925"/>
            <a:ext cx="4426306" cy="1087755"/>
          </a:xfrm>
          <a:prstGeom prst="rect">
            <a:avLst/>
          </a:prstGeom>
        </p:spPr>
        <p:txBody>
          <a:bodyPr anchor="t" rtlCol="false" tIns="0" lIns="0" bIns="0" rIns="0">
            <a:spAutoFit/>
          </a:bodyPr>
          <a:lstStyle/>
          <a:p>
            <a:pPr algn="ctr" marL="0" indent="0" lvl="0">
              <a:lnSpc>
                <a:spcPts val="8609"/>
              </a:lnSpc>
              <a:spcBef>
                <a:spcPct val="0"/>
              </a:spcBef>
            </a:pPr>
            <a:r>
              <a:rPr lang="en-US" b="true" sz="6999">
                <a:solidFill>
                  <a:srgbClr val="CEDCFB"/>
                </a:solidFill>
                <a:latin typeface="Montserrat 1 Bold"/>
                <a:ea typeface="Montserrat 1 Bold"/>
                <a:cs typeface="Montserrat 1 Bold"/>
                <a:sym typeface="Montserrat 1 Bold"/>
              </a:rPr>
              <a:t>NHÓM 3 </a:t>
            </a:r>
          </a:p>
        </p:txBody>
      </p:sp>
      <p:sp>
        <p:nvSpPr>
          <p:cNvPr name="TextBox 9" id="9"/>
          <p:cNvSpPr txBox="true"/>
          <p:nvPr/>
        </p:nvSpPr>
        <p:spPr>
          <a:xfrm rot="0">
            <a:off x="199770" y="3611880"/>
            <a:ext cx="10110593" cy="1531937"/>
          </a:xfrm>
          <a:prstGeom prst="rect">
            <a:avLst/>
          </a:prstGeom>
        </p:spPr>
        <p:txBody>
          <a:bodyPr anchor="t" rtlCol="false" tIns="0" lIns="0" bIns="0" rIns="0">
            <a:spAutoFit/>
          </a:bodyPr>
          <a:lstStyle/>
          <a:p>
            <a:pPr algn="ctr">
              <a:lnSpc>
                <a:spcPts val="12000"/>
              </a:lnSpc>
            </a:pPr>
            <a:r>
              <a:rPr lang="en-US" b="true" sz="10000">
                <a:solidFill>
                  <a:srgbClr val="FFFFFF"/>
                </a:solidFill>
                <a:latin typeface="Now Bold"/>
                <a:ea typeface="Now Bold"/>
                <a:cs typeface="Now Bold"/>
                <a:sym typeface="Now Bold"/>
              </a:rPr>
              <a:t>DATA MINING</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EFF4FF"/>
        </a:solidFill>
      </p:bgPr>
    </p:bg>
    <p:spTree>
      <p:nvGrpSpPr>
        <p:cNvPr id="1" name=""/>
        <p:cNvGrpSpPr/>
        <p:nvPr/>
      </p:nvGrpSpPr>
      <p:grpSpPr>
        <a:xfrm>
          <a:off x="0" y="0"/>
          <a:ext cx="0" cy="0"/>
          <a:chOff x="0" y="0"/>
          <a:chExt cx="0" cy="0"/>
        </a:xfrm>
      </p:grpSpPr>
      <p:sp>
        <p:nvSpPr>
          <p:cNvPr name="Freeform 2" id="2"/>
          <p:cNvSpPr/>
          <p:nvPr/>
        </p:nvSpPr>
        <p:spPr>
          <a:xfrm flipH="false" flipV="false" rot="0">
            <a:off x="-1854025" y="-1105552"/>
            <a:ext cx="3708050" cy="3682350"/>
          </a:xfrm>
          <a:custGeom>
            <a:avLst/>
            <a:gdLst/>
            <a:ahLst/>
            <a:cxnLst/>
            <a:rect r="r" b="b" t="t" l="l"/>
            <a:pathLst>
              <a:path h="3682350" w="3708050">
                <a:moveTo>
                  <a:pt x="0" y="0"/>
                </a:moveTo>
                <a:lnTo>
                  <a:pt x="3708050" y="0"/>
                </a:lnTo>
                <a:lnTo>
                  <a:pt x="3708050" y="3682350"/>
                </a:lnTo>
                <a:lnTo>
                  <a:pt x="0" y="3682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00352" y="4280643"/>
            <a:ext cx="14487295" cy="1030388"/>
          </a:xfrm>
          <a:prstGeom prst="rect">
            <a:avLst/>
          </a:prstGeom>
        </p:spPr>
        <p:txBody>
          <a:bodyPr anchor="t" rtlCol="false" tIns="0" lIns="0" bIns="0" rIns="0">
            <a:spAutoFit/>
          </a:bodyPr>
          <a:lstStyle/>
          <a:p>
            <a:pPr algn="ctr">
              <a:lnSpc>
                <a:spcPts val="7574"/>
              </a:lnSpc>
            </a:pPr>
            <a:r>
              <a:rPr lang="en-US" b="true" sz="8510">
                <a:solidFill>
                  <a:srgbClr val="3E67C8"/>
                </a:solidFill>
                <a:latin typeface="Montserrat 1 Ultra-Bold"/>
                <a:ea typeface="Montserrat 1 Ultra-Bold"/>
                <a:cs typeface="Montserrat 1 Ultra-Bold"/>
                <a:sym typeface="Montserrat 1 Ultra-Bold"/>
              </a:rPr>
              <a:t>Random forest</a:t>
            </a:r>
          </a:p>
        </p:txBody>
      </p:sp>
      <p:sp>
        <p:nvSpPr>
          <p:cNvPr name="AutoShape 4" id="4"/>
          <p:cNvSpPr/>
          <p:nvPr/>
        </p:nvSpPr>
        <p:spPr>
          <a:xfrm>
            <a:off x="1028700" y="9239250"/>
            <a:ext cx="16230600" cy="19050"/>
          </a:xfrm>
          <a:prstGeom prst="line">
            <a:avLst/>
          </a:prstGeom>
          <a:ln cap="flat" w="38100">
            <a:solidFill>
              <a:srgbClr val="0C0A9E"/>
            </a:solidFill>
            <a:prstDash val="solid"/>
            <a:headEnd type="none" len="sm" w="sm"/>
            <a:tailEnd type="none" len="sm" w="sm"/>
          </a:ln>
        </p:spPr>
      </p:sp>
      <p:sp>
        <p:nvSpPr>
          <p:cNvPr name="TextBox 5" id="5"/>
          <p:cNvSpPr txBox="true"/>
          <p:nvPr/>
        </p:nvSpPr>
        <p:spPr>
          <a:xfrm rot="0">
            <a:off x="15954375" y="9486128"/>
            <a:ext cx="1304925" cy="381000"/>
          </a:xfrm>
          <a:prstGeom prst="rect">
            <a:avLst/>
          </a:prstGeom>
        </p:spPr>
        <p:txBody>
          <a:bodyPr anchor="t" rtlCol="false" tIns="0" lIns="0" bIns="0" rIns="0">
            <a:spAutoFit/>
          </a:bodyPr>
          <a:lstStyle/>
          <a:p>
            <a:pPr algn="ctr">
              <a:lnSpc>
                <a:spcPts val="3000"/>
              </a:lnSpc>
              <a:spcBef>
                <a:spcPct val="0"/>
              </a:spcBef>
            </a:pPr>
            <a:r>
              <a:rPr lang="en-US" b="true" sz="2500" i="true" spc="34">
                <a:solidFill>
                  <a:srgbClr val="3E67C8"/>
                </a:solidFill>
                <a:latin typeface="Montserrat 2 Bold Italics"/>
                <a:ea typeface="Montserrat 2 Bold Italics"/>
                <a:cs typeface="Montserrat 2 Bold Italics"/>
                <a:sym typeface="Montserrat 2 Bold Italics"/>
              </a:rPr>
              <a:t>Nhóm 3</a:t>
            </a:r>
          </a:p>
        </p:txBody>
      </p:sp>
      <p:sp>
        <p:nvSpPr>
          <p:cNvPr name="Freeform 6" id="6"/>
          <p:cNvSpPr/>
          <p:nvPr/>
        </p:nvSpPr>
        <p:spPr>
          <a:xfrm flipH="false" flipV="false" rot="0">
            <a:off x="16820837" y="5994278"/>
            <a:ext cx="3708050" cy="3682350"/>
          </a:xfrm>
          <a:custGeom>
            <a:avLst/>
            <a:gdLst/>
            <a:ahLst/>
            <a:cxnLst/>
            <a:rect r="r" b="b" t="t" l="l"/>
            <a:pathLst>
              <a:path h="3682350" w="3708050">
                <a:moveTo>
                  <a:pt x="0" y="0"/>
                </a:moveTo>
                <a:lnTo>
                  <a:pt x="3708050" y="0"/>
                </a:lnTo>
                <a:lnTo>
                  <a:pt x="3708050" y="3682350"/>
                </a:lnTo>
                <a:lnTo>
                  <a:pt x="0" y="3682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2700000">
            <a:off x="509115" y="520464"/>
            <a:ext cx="1016472" cy="1016472"/>
            <a:chOff x="0" y="0"/>
            <a:chExt cx="894960" cy="894960"/>
          </a:xfrm>
        </p:grpSpPr>
        <p:sp>
          <p:nvSpPr>
            <p:cNvPr name="Freeform 3" id="3"/>
            <p:cNvSpPr/>
            <p:nvPr/>
          </p:nvSpPr>
          <p:spPr>
            <a:xfrm flipH="false" flipV="false" rot="0">
              <a:off x="0" y="-889"/>
              <a:ext cx="896747" cy="898525"/>
            </a:xfrm>
            <a:custGeom>
              <a:avLst/>
              <a:gdLst/>
              <a:ahLst/>
              <a:cxnLst/>
              <a:rect r="r" b="b" t="t" l="l"/>
              <a:pathLst>
                <a:path h="898525" w="896747">
                  <a:moveTo>
                    <a:pt x="0" y="448310"/>
                  </a:moveTo>
                  <a:cubicBezTo>
                    <a:pt x="0" y="201930"/>
                    <a:pt x="199390" y="1778"/>
                    <a:pt x="445897" y="889"/>
                  </a:cubicBezTo>
                  <a:cubicBezTo>
                    <a:pt x="692404" y="0"/>
                    <a:pt x="893191" y="198628"/>
                    <a:pt x="894969" y="445135"/>
                  </a:cubicBezTo>
                  <a:cubicBezTo>
                    <a:pt x="896747" y="691642"/>
                    <a:pt x="698881" y="893191"/>
                    <a:pt x="452374" y="895858"/>
                  </a:cubicBezTo>
                  <a:cubicBezTo>
                    <a:pt x="205867" y="898525"/>
                    <a:pt x="3683" y="701294"/>
                    <a:pt x="0" y="454914"/>
                  </a:cubicBezTo>
                  <a:close/>
                </a:path>
              </a:pathLst>
            </a:custGeom>
            <a:solidFill>
              <a:srgbClr val="145DA0"/>
            </a:solidFill>
          </p:spPr>
        </p:sp>
      </p:grpSp>
      <p:sp>
        <p:nvSpPr>
          <p:cNvPr name="Freeform 4" id="4"/>
          <p:cNvSpPr/>
          <p:nvPr/>
        </p:nvSpPr>
        <p:spPr>
          <a:xfrm flipH="false" flipV="false" rot="-10800000">
            <a:off x="17447220" y="0"/>
            <a:ext cx="840780" cy="10287000"/>
          </a:xfrm>
          <a:custGeom>
            <a:avLst/>
            <a:gdLst/>
            <a:ahLst/>
            <a:cxnLst/>
            <a:rect r="r" b="b" t="t" l="l"/>
            <a:pathLst>
              <a:path h="10287000" w="840780">
                <a:moveTo>
                  <a:pt x="0" y="0"/>
                </a:moveTo>
                <a:lnTo>
                  <a:pt x="840780" y="0"/>
                </a:lnTo>
                <a:lnTo>
                  <a:pt x="8407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97331" y="6299049"/>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4">
              <a:alphaModFix amt="26000"/>
            </a:blip>
            <a:stretch>
              <a:fillRect l="-22339" t="-50337" r="-9379" b="-53310"/>
            </a:stretch>
          </a:blipFill>
        </p:spPr>
      </p:sp>
      <p:sp>
        <p:nvSpPr>
          <p:cNvPr name="Freeform 6" id="6"/>
          <p:cNvSpPr/>
          <p:nvPr/>
        </p:nvSpPr>
        <p:spPr>
          <a:xfrm flipH="false" flipV="false" rot="0">
            <a:off x="2453624" y="1639416"/>
            <a:ext cx="13380752" cy="7008169"/>
          </a:xfrm>
          <a:custGeom>
            <a:avLst/>
            <a:gdLst/>
            <a:ahLst/>
            <a:cxnLst/>
            <a:rect r="r" b="b" t="t" l="l"/>
            <a:pathLst>
              <a:path h="7008169" w="13380752">
                <a:moveTo>
                  <a:pt x="0" y="0"/>
                </a:moveTo>
                <a:lnTo>
                  <a:pt x="13380752" y="0"/>
                </a:lnTo>
                <a:lnTo>
                  <a:pt x="13380752" y="7008168"/>
                </a:lnTo>
                <a:lnTo>
                  <a:pt x="0" y="7008168"/>
                </a:lnTo>
                <a:lnTo>
                  <a:pt x="0" y="0"/>
                </a:lnTo>
                <a:close/>
              </a:path>
            </a:pathLst>
          </a:custGeom>
          <a:blipFill>
            <a:blip r:embed="rId5"/>
            <a:stretch>
              <a:fillRect l="0" t="0" r="0" b="0"/>
            </a:stretch>
          </a:blipFill>
        </p:spPr>
      </p:sp>
      <p:sp>
        <p:nvSpPr>
          <p:cNvPr name="TextBox 7" id="7"/>
          <p:cNvSpPr txBox="true"/>
          <p:nvPr/>
        </p:nvSpPr>
        <p:spPr>
          <a:xfrm rot="0">
            <a:off x="621598" y="685800"/>
            <a:ext cx="774678" cy="685800"/>
          </a:xfrm>
          <a:prstGeom prst="rect">
            <a:avLst/>
          </a:prstGeom>
        </p:spPr>
        <p:txBody>
          <a:bodyPr anchor="t" rtlCol="false" tIns="0" lIns="0" bIns="0" rIns="0">
            <a:spAutoFit/>
          </a:bodyPr>
          <a:lstStyle/>
          <a:p>
            <a:pPr algn="ctr">
              <a:lnSpc>
                <a:spcPts val="5400"/>
              </a:lnSpc>
            </a:pPr>
            <a:r>
              <a:rPr lang="en-US" sz="4500" spc="62">
                <a:solidFill>
                  <a:srgbClr val="FFFFFF"/>
                </a:solidFill>
                <a:latin typeface="Montserrat 2"/>
                <a:ea typeface="Montserrat 2"/>
                <a:cs typeface="Montserrat 2"/>
                <a:sym typeface="Montserrat 2"/>
              </a:rPr>
              <a:t>05</a:t>
            </a:r>
          </a:p>
        </p:txBody>
      </p:sp>
      <p:sp>
        <p:nvSpPr>
          <p:cNvPr name="TextBox 8" id="8"/>
          <p:cNvSpPr txBox="true"/>
          <p:nvPr/>
        </p:nvSpPr>
        <p:spPr>
          <a:xfrm rot="0">
            <a:off x="1810238" y="685800"/>
            <a:ext cx="12635147" cy="685800"/>
          </a:xfrm>
          <a:prstGeom prst="rect">
            <a:avLst/>
          </a:prstGeom>
        </p:spPr>
        <p:txBody>
          <a:bodyPr anchor="t" rtlCol="false" tIns="0" lIns="0" bIns="0" rIns="0">
            <a:spAutoFit/>
          </a:bodyPr>
          <a:lstStyle/>
          <a:p>
            <a:pPr algn="l">
              <a:lnSpc>
                <a:spcPts val="5400"/>
              </a:lnSpc>
            </a:pPr>
            <a:r>
              <a:rPr lang="en-US" b="true" sz="4500">
                <a:solidFill>
                  <a:srgbClr val="03224F"/>
                </a:solidFill>
                <a:latin typeface="Montserrat 1 Bold"/>
                <a:ea typeface="Montserrat 1 Bold"/>
                <a:cs typeface="Montserrat 1 Bold"/>
                <a:sym typeface="Montserrat 1 Bold"/>
              </a:rPr>
              <a:t>Xây dựng thuật toán</a:t>
            </a:r>
          </a:p>
        </p:txBody>
      </p:sp>
      <p:sp>
        <p:nvSpPr>
          <p:cNvPr name="TextBox 9" id="9"/>
          <p:cNvSpPr txBox="true"/>
          <p:nvPr/>
        </p:nvSpPr>
        <p:spPr>
          <a:xfrm rot="0">
            <a:off x="13943316" y="9503752"/>
            <a:ext cx="3315984" cy="422274"/>
          </a:xfrm>
          <a:prstGeom prst="rect">
            <a:avLst/>
          </a:prstGeom>
        </p:spPr>
        <p:txBody>
          <a:bodyPr anchor="t" rtlCol="false" tIns="0" lIns="0" bIns="0" rIns="0">
            <a:spAutoFit/>
          </a:bodyPr>
          <a:lstStyle/>
          <a:p>
            <a:pPr algn="r">
              <a:lnSpc>
                <a:spcPts val="3500"/>
              </a:lnSpc>
              <a:spcBef>
                <a:spcPct val="0"/>
              </a:spcBef>
            </a:pPr>
            <a:r>
              <a:rPr lang="en-US" sz="2500" i="true">
                <a:solidFill>
                  <a:srgbClr val="000000"/>
                </a:solidFill>
                <a:latin typeface="Montserrat 1 Italics"/>
                <a:ea typeface="Montserrat 1 Italics"/>
                <a:cs typeface="Montserrat 1 Italics"/>
                <a:sym typeface="Montserrat 1 Italics"/>
              </a:rPr>
              <a:t>Trần Mai Thu Trang</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2700000">
            <a:off x="509115" y="520464"/>
            <a:ext cx="1016472" cy="1016472"/>
            <a:chOff x="0" y="0"/>
            <a:chExt cx="894960" cy="894960"/>
          </a:xfrm>
        </p:grpSpPr>
        <p:sp>
          <p:nvSpPr>
            <p:cNvPr name="Freeform 3" id="3"/>
            <p:cNvSpPr/>
            <p:nvPr/>
          </p:nvSpPr>
          <p:spPr>
            <a:xfrm flipH="false" flipV="false" rot="0">
              <a:off x="0" y="-889"/>
              <a:ext cx="896747" cy="898525"/>
            </a:xfrm>
            <a:custGeom>
              <a:avLst/>
              <a:gdLst/>
              <a:ahLst/>
              <a:cxnLst/>
              <a:rect r="r" b="b" t="t" l="l"/>
              <a:pathLst>
                <a:path h="898525" w="896747">
                  <a:moveTo>
                    <a:pt x="0" y="448310"/>
                  </a:moveTo>
                  <a:cubicBezTo>
                    <a:pt x="0" y="201930"/>
                    <a:pt x="199390" y="1778"/>
                    <a:pt x="445897" y="889"/>
                  </a:cubicBezTo>
                  <a:cubicBezTo>
                    <a:pt x="692404" y="0"/>
                    <a:pt x="893191" y="198628"/>
                    <a:pt x="894969" y="445135"/>
                  </a:cubicBezTo>
                  <a:cubicBezTo>
                    <a:pt x="896747" y="691642"/>
                    <a:pt x="698881" y="893191"/>
                    <a:pt x="452374" y="895858"/>
                  </a:cubicBezTo>
                  <a:cubicBezTo>
                    <a:pt x="205867" y="898525"/>
                    <a:pt x="3683" y="701294"/>
                    <a:pt x="0" y="454914"/>
                  </a:cubicBezTo>
                  <a:close/>
                </a:path>
              </a:pathLst>
            </a:custGeom>
            <a:solidFill>
              <a:srgbClr val="145DA0"/>
            </a:solidFill>
          </p:spPr>
        </p:sp>
      </p:grpSp>
      <p:sp>
        <p:nvSpPr>
          <p:cNvPr name="Freeform 4" id="4"/>
          <p:cNvSpPr/>
          <p:nvPr/>
        </p:nvSpPr>
        <p:spPr>
          <a:xfrm flipH="false" flipV="false" rot="-10800000">
            <a:off x="17447220" y="0"/>
            <a:ext cx="840780" cy="10287000"/>
          </a:xfrm>
          <a:custGeom>
            <a:avLst/>
            <a:gdLst/>
            <a:ahLst/>
            <a:cxnLst/>
            <a:rect r="r" b="b" t="t" l="l"/>
            <a:pathLst>
              <a:path h="10287000" w="840780">
                <a:moveTo>
                  <a:pt x="0" y="0"/>
                </a:moveTo>
                <a:lnTo>
                  <a:pt x="840780" y="0"/>
                </a:lnTo>
                <a:lnTo>
                  <a:pt x="8407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97331" y="6699099"/>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4">
              <a:alphaModFix amt="26000"/>
            </a:blip>
            <a:stretch>
              <a:fillRect l="-22339" t="-50337" r="-9379" b="-53310"/>
            </a:stretch>
          </a:blipFill>
        </p:spPr>
      </p:sp>
      <p:sp>
        <p:nvSpPr>
          <p:cNvPr name="Freeform 6" id="6"/>
          <p:cNvSpPr/>
          <p:nvPr/>
        </p:nvSpPr>
        <p:spPr>
          <a:xfrm flipH="false" flipV="false" rot="0">
            <a:off x="1810238" y="2756983"/>
            <a:ext cx="7817931" cy="4463450"/>
          </a:xfrm>
          <a:custGeom>
            <a:avLst/>
            <a:gdLst/>
            <a:ahLst/>
            <a:cxnLst/>
            <a:rect r="r" b="b" t="t" l="l"/>
            <a:pathLst>
              <a:path h="4463450" w="7817931">
                <a:moveTo>
                  <a:pt x="0" y="0"/>
                </a:moveTo>
                <a:lnTo>
                  <a:pt x="7817930" y="0"/>
                </a:lnTo>
                <a:lnTo>
                  <a:pt x="7817930" y="4463450"/>
                </a:lnTo>
                <a:lnTo>
                  <a:pt x="0" y="4463450"/>
                </a:lnTo>
                <a:lnTo>
                  <a:pt x="0" y="0"/>
                </a:lnTo>
                <a:close/>
              </a:path>
            </a:pathLst>
          </a:custGeom>
          <a:blipFill>
            <a:blip r:embed="rId5"/>
            <a:stretch>
              <a:fillRect l="-5663" t="0" r="0" b="0"/>
            </a:stretch>
          </a:blipFill>
        </p:spPr>
      </p:sp>
      <p:sp>
        <p:nvSpPr>
          <p:cNvPr name="Freeform 7" id="7"/>
          <p:cNvSpPr/>
          <p:nvPr/>
        </p:nvSpPr>
        <p:spPr>
          <a:xfrm flipH="false" flipV="false" rot="0">
            <a:off x="10007074" y="2756983"/>
            <a:ext cx="4263345" cy="1615183"/>
          </a:xfrm>
          <a:custGeom>
            <a:avLst/>
            <a:gdLst/>
            <a:ahLst/>
            <a:cxnLst/>
            <a:rect r="r" b="b" t="t" l="l"/>
            <a:pathLst>
              <a:path h="1615183" w="4263345">
                <a:moveTo>
                  <a:pt x="0" y="0"/>
                </a:moveTo>
                <a:lnTo>
                  <a:pt x="4263346" y="0"/>
                </a:lnTo>
                <a:lnTo>
                  <a:pt x="4263346" y="1615184"/>
                </a:lnTo>
                <a:lnTo>
                  <a:pt x="0" y="1615184"/>
                </a:lnTo>
                <a:lnTo>
                  <a:pt x="0" y="0"/>
                </a:lnTo>
                <a:close/>
              </a:path>
            </a:pathLst>
          </a:custGeom>
          <a:blipFill>
            <a:blip r:embed="rId6"/>
            <a:stretch>
              <a:fillRect l="0" t="0" r="-54752" b="0"/>
            </a:stretch>
          </a:blipFill>
        </p:spPr>
      </p:sp>
      <p:sp>
        <p:nvSpPr>
          <p:cNvPr name="TextBox 8" id="8"/>
          <p:cNvSpPr txBox="true"/>
          <p:nvPr/>
        </p:nvSpPr>
        <p:spPr>
          <a:xfrm rot="0">
            <a:off x="621598" y="685800"/>
            <a:ext cx="774678" cy="685800"/>
          </a:xfrm>
          <a:prstGeom prst="rect">
            <a:avLst/>
          </a:prstGeom>
        </p:spPr>
        <p:txBody>
          <a:bodyPr anchor="t" rtlCol="false" tIns="0" lIns="0" bIns="0" rIns="0">
            <a:spAutoFit/>
          </a:bodyPr>
          <a:lstStyle/>
          <a:p>
            <a:pPr algn="ctr">
              <a:lnSpc>
                <a:spcPts val="5400"/>
              </a:lnSpc>
            </a:pPr>
            <a:r>
              <a:rPr lang="en-US" sz="4500" spc="62">
                <a:solidFill>
                  <a:srgbClr val="FFFFFF"/>
                </a:solidFill>
                <a:latin typeface="Montserrat 2"/>
                <a:ea typeface="Montserrat 2"/>
                <a:cs typeface="Montserrat 2"/>
                <a:sym typeface="Montserrat 2"/>
              </a:rPr>
              <a:t>06</a:t>
            </a:r>
          </a:p>
        </p:txBody>
      </p:sp>
      <p:sp>
        <p:nvSpPr>
          <p:cNvPr name="TextBox 9" id="9"/>
          <p:cNvSpPr txBox="true"/>
          <p:nvPr/>
        </p:nvSpPr>
        <p:spPr>
          <a:xfrm rot="0">
            <a:off x="1810238" y="685800"/>
            <a:ext cx="12635147" cy="685800"/>
          </a:xfrm>
          <a:prstGeom prst="rect">
            <a:avLst/>
          </a:prstGeom>
        </p:spPr>
        <p:txBody>
          <a:bodyPr anchor="t" rtlCol="false" tIns="0" lIns="0" bIns="0" rIns="0">
            <a:spAutoFit/>
          </a:bodyPr>
          <a:lstStyle/>
          <a:p>
            <a:pPr algn="l">
              <a:lnSpc>
                <a:spcPts val="5400"/>
              </a:lnSpc>
            </a:pPr>
            <a:r>
              <a:rPr lang="en-US" b="true" sz="4500">
                <a:solidFill>
                  <a:srgbClr val="03224F"/>
                </a:solidFill>
                <a:latin typeface="Montserrat 1 Bold"/>
                <a:ea typeface="Montserrat 1 Bold"/>
                <a:cs typeface="Montserrat 1 Bold"/>
                <a:sym typeface="Montserrat 1 Bold"/>
              </a:rPr>
              <a:t>Kết quả và đánh giá mô hình</a:t>
            </a:r>
          </a:p>
        </p:txBody>
      </p:sp>
      <p:sp>
        <p:nvSpPr>
          <p:cNvPr name="TextBox 10" id="10"/>
          <p:cNvSpPr txBox="true"/>
          <p:nvPr/>
        </p:nvSpPr>
        <p:spPr>
          <a:xfrm rot="0">
            <a:off x="13943316" y="9503752"/>
            <a:ext cx="3315984" cy="422274"/>
          </a:xfrm>
          <a:prstGeom prst="rect">
            <a:avLst/>
          </a:prstGeom>
        </p:spPr>
        <p:txBody>
          <a:bodyPr anchor="t" rtlCol="false" tIns="0" lIns="0" bIns="0" rIns="0">
            <a:spAutoFit/>
          </a:bodyPr>
          <a:lstStyle/>
          <a:p>
            <a:pPr algn="r">
              <a:lnSpc>
                <a:spcPts val="3500"/>
              </a:lnSpc>
              <a:spcBef>
                <a:spcPct val="0"/>
              </a:spcBef>
            </a:pPr>
            <a:r>
              <a:rPr lang="en-US" sz="2500" i="true">
                <a:solidFill>
                  <a:srgbClr val="000000"/>
                </a:solidFill>
                <a:latin typeface="Montserrat 1 Italics"/>
                <a:ea typeface="Montserrat 1 Italics"/>
                <a:cs typeface="Montserrat 1 Italics"/>
                <a:sym typeface="Montserrat 1 Italics"/>
              </a:rPr>
              <a:t>Trần Mai Thu Trang</a:t>
            </a:r>
          </a:p>
        </p:txBody>
      </p:sp>
      <p:sp>
        <p:nvSpPr>
          <p:cNvPr name="TextBox 11" id="11"/>
          <p:cNvSpPr txBox="true"/>
          <p:nvPr/>
        </p:nvSpPr>
        <p:spPr>
          <a:xfrm rot="0">
            <a:off x="10007074" y="4760108"/>
            <a:ext cx="6370797" cy="3733800"/>
          </a:xfrm>
          <a:prstGeom prst="rect">
            <a:avLst/>
          </a:prstGeom>
        </p:spPr>
        <p:txBody>
          <a:bodyPr anchor="t" rtlCol="false" tIns="0" lIns="0" bIns="0" rIns="0">
            <a:spAutoFit/>
          </a:bodyPr>
          <a:lstStyle/>
          <a:p>
            <a:pPr algn="l">
              <a:lnSpc>
                <a:spcPts val="6000"/>
              </a:lnSpc>
            </a:pPr>
            <a:r>
              <a:rPr lang="en-US" sz="3000">
                <a:solidFill>
                  <a:srgbClr val="000000"/>
                </a:solidFill>
                <a:latin typeface="Montserrat 1"/>
                <a:ea typeface="Montserrat 1"/>
                <a:cs typeface="Montserrat 1"/>
                <a:sym typeface="Montserrat 1"/>
              </a:rPr>
              <a:t>{TP=15; FP=8; TN=31; FN=5}</a:t>
            </a:r>
          </a:p>
          <a:p>
            <a:pPr algn="l">
              <a:lnSpc>
                <a:spcPts val="6000"/>
              </a:lnSpc>
            </a:pPr>
            <a:r>
              <a:rPr lang="en-US" sz="3000">
                <a:solidFill>
                  <a:srgbClr val="000000"/>
                </a:solidFill>
                <a:latin typeface="Montserrat 1"/>
                <a:ea typeface="Montserrat 1"/>
                <a:cs typeface="Montserrat 1"/>
                <a:sym typeface="Montserrat 1"/>
              </a:rPr>
              <a:t>Sensitivity (Độ nhạy) = 75% </a:t>
            </a:r>
          </a:p>
          <a:p>
            <a:pPr algn="l">
              <a:lnSpc>
                <a:spcPts val="6000"/>
              </a:lnSpc>
            </a:pPr>
            <a:r>
              <a:rPr lang="en-US" sz="3000">
                <a:solidFill>
                  <a:srgbClr val="000000"/>
                </a:solidFill>
                <a:latin typeface="Montserrat 1"/>
                <a:ea typeface="Montserrat 1"/>
                <a:cs typeface="Montserrat 1"/>
                <a:sym typeface="Montserrat 1"/>
              </a:rPr>
              <a:t>Specificity (Độ đặc hiệu) = 79,49%</a:t>
            </a:r>
          </a:p>
          <a:p>
            <a:pPr algn="l">
              <a:lnSpc>
                <a:spcPts val="6000"/>
              </a:lnSpc>
            </a:pPr>
            <a:r>
              <a:rPr lang="en-US" sz="3000">
                <a:solidFill>
                  <a:srgbClr val="000000"/>
                </a:solidFill>
                <a:latin typeface="Montserrat 1"/>
                <a:ea typeface="Montserrat 1"/>
                <a:cs typeface="Montserrat 1"/>
                <a:sym typeface="Montserrat 1"/>
              </a:rPr>
              <a:t>Accuracy (Độ chính xác) = 77,97%</a:t>
            </a:r>
          </a:p>
          <a:p>
            <a:pPr algn="l">
              <a:lnSpc>
                <a:spcPts val="6000"/>
              </a:lnSpc>
            </a:pPr>
            <a:r>
              <a:rPr lang="en-US" sz="3000">
                <a:solidFill>
                  <a:srgbClr val="000000"/>
                </a:solidFill>
                <a:latin typeface="Montserrat 1"/>
                <a:ea typeface="Montserrat 1"/>
                <a:cs typeface="Montserrat 1"/>
                <a:sym typeface="Montserrat 1"/>
              </a:rPr>
              <a:t>Precision (Độ tập trung) = 65,22%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2700000">
            <a:off x="509115" y="520464"/>
            <a:ext cx="1016472" cy="1016472"/>
            <a:chOff x="0" y="0"/>
            <a:chExt cx="894960" cy="894960"/>
          </a:xfrm>
        </p:grpSpPr>
        <p:sp>
          <p:nvSpPr>
            <p:cNvPr name="Freeform 3" id="3"/>
            <p:cNvSpPr/>
            <p:nvPr/>
          </p:nvSpPr>
          <p:spPr>
            <a:xfrm flipH="false" flipV="false" rot="0">
              <a:off x="0" y="-889"/>
              <a:ext cx="896747" cy="898525"/>
            </a:xfrm>
            <a:custGeom>
              <a:avLst/>
              <a:gdLst/>
              <a:ahLst/>
              <a:cxnLst/>
              <a:rect r="r" b="b" t="t" l="l"/>
              <a:pathLst>
                <a:path h="898525" w="896747">
                  <a:moveTo>
                    <a:pt x="0" y="448310"/>
                  </a:moveTo>
                  <a:cubicBezTo>
                    <a:pt x="0" y="201930"/>
                    <a:pt x="199390" y="1778"/>
                    <a:pt x="445897" y="889"/>
                  </a:cubicBezTo>
                  <a:cubicBezTo>
                    <a:pt x="692404" y="0"/>
                    <a:pt x="893191" y="198628"/>
                    <a:pt x="894969" y="445135"/>
                  </a:cubicBezTo>
                  <a:cubicBezTo>
                    <a:pt x="896747" y="691642"/>
                    <a:pt x="698881" y="893191"/>
                    <a:pt x="452374" y="895858"/>
                  </a:cubicBezTo>
                  <a:cubicBezTo>
                    <a:pt x="205867" y="898525"/>
                    <a:pt x="3683" y="701294"/>
                    <a:pt x="0" y="454914"/>
                  </a:cubicBezTo>
                  <a:close/>
                </a:path>
              </a:pathLst>
            </a:custGeom>
            <a:solidFill>
              <a:srgbClr val="145DA0"/>
            </a:solidFill>
          </p:spPr>
        </p:sp>
      </p:grpSp>
      <p:sp>
        <p:nvSpPr>
          <p:cNvPr name="Freeform 4" id="4"/>
          <p:cNvSpPr/>
          <p:nvPr/>
        </p:nvSpPr>
        <p:spPr>
          <a:xfrm flipH="false" flipV="false" rot="-10800000">
            <a:off x="17447220" y="0"/>
            <a:ext cx="840780" cy="10287000"/>
          </a:xfrm>
          <a:custGeom>
            <a:avLst/>
            <a:gdLst/>
            <a:ahLst/>
            <a:cxnLst/>
            <a:rect r="r" b="b" t="t" l="l"/>
            <a:pathLst>
              <a:path h="10287000" w="840780">
                <a:moveTo>
                  <a:pt x="0" y="0"/>
                </a:moveTo>
                <a:lnTo>
                  <a:pt x="840780" y="0"/>
                </a:lnTo>
                <a:lnTo>
                  <a:pt x="8407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97331" y="6299049"/>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4">
              <a:alphaModFix amt="26000"/>
            </a:blip>
            <a:stretch>
              <a:fillRect l="-22339" t="-50337" r="-9379" b="-53310"/>
            </a:stretch>
          </a:blipFill>
        </p:spPr>
      </p:sp>
      <p:sp>
        <p:nvSpPr>
          <p:cNvPr name="Freeform 6" id="6"/>
          <p:cNvSpPr/>
          <p:nvPr/>
        </p:nvSpPr>
        <p:spPr>
          <a:xfrm flipH="false" flipV="false" rot="0">
            <a:off x="4916947" y="5198755"/>
            <a:ext cx="7298573" cy="4891363"/>
          </a:xfrm>
          <a:custGeom>
            <a:avLst/>
            <a:gdLst/>
            <a:ahLst/>
            <a:cxnLst/>
            <a:rect r="r" b="b" t="t" l="l"/>
            <a:pathLst>
              <a:path h="4891363" w="7298573">
                <a:moveTo>
                  <a:pt x="0" y="0"/>
                </a:moveTo>
                <a:lnTo>
                  <a:pt x="7298573" y="0"/>
                </a:lnTo>
                <a:lnTo>
                  <a:pt x="7298573" y="4891363"/>
                </a:lnTo>
                <a:lnTo>
                  <a:pt x="0" y="4891363"/>
                </a:lnTo>
                <a:lnTo>
                  <a:pt x="0" y="0"/>
                </a:lnTo>
                <a:close/>
              </a:path>
            </a:pathLst>
          </a:custGeom>
          <a:blipFill>
            <a:blip r:embed="rId5"/>
            <a:stretch>
              <a:fillRect l="0" t="0" r="0" b="0"/>
            </a:stretch>
          </a:blipFill>
        </p:spPr>
      </p:sp>
      <p:sp>
        <p:nvSpPr>
          <p:cNvPr name="TextBox 7" id="7"/>
          <p:cNvSpPr txBox="true"/>
          <p:nvPr/>
        </p:nvSpPr>
        <p:spPr>
          <a:xfrm rot="0">
            <a:off x="621598" y="685800"/>
            <a:ext cx="774678" cy="685782"/>
          </a:xfrm>
          <a:prstGeom prst="rect">
            <a:avLst/>
          </a:prstGeom>
        </p:spPr>
        <p:txBody>
          <a:bodyPr anchor="t" rtlCol="false" tIns="0" lIns="0" bIns="0" rIns="0">
            <a:spAutoFit/>
          </a:bodyPr>
          <a:lstStyle/>
          <a:p>
            <a:pPr algn="ctr">
              <a:lnSpc>
                <a:spcPts val="5400"/>
              </a:lnSpc>
            </a:pPr>
            <a:r>
              <a:rPr lang="en-US" sz="4500" spc="62">
                <a:solidFill>
                  <a:srgbClr val="FFFFFF"/>
                </a:solidFill>
                <a:latin typeface="Montserrat 2"/>
                <a:ea typeface="Montserrat 2"/>
                <a:cs typeface="Montserrat 2"/>
                <a:sym typeface="Montserrat 2"/>
              </a:rPr>
              <a:t>07</a:t>
            </a:r>
          </a:p>
        </p:txBody>
      </p:sp>
      <p:sp>
        <p:nvSpPr>
          <p:cNvPr name="TextBox 8" id="8"/>
          <p:cNvSpPr txBox="true"/>
          <p:nvPr/>
        </p:nvSpPr>
        <p:spPr>
          <a:xfrm rot="0">
            <a:off x="1810238" y="685800"/>
            <a:ext cx="12635147" cy="685782"/>
          </a:xfrm>
          <a:prstGeom prst="rect">
            <a:avLst/>
          </a:prstGeom>
        </p:spPr>
        <p:txBody>
          <a:bodyPr anchor="t" rtlCol="false" tIns="0" lIns="0" bIns="0" rIns="0">
            <a:spAutoFit/>
          </a:bodyPr>
          <a:lstStyle/>
          <a:p>
            <a:pPr algn="l">
              <a:lnSpc>
                <a:spcPts val="5400"/>
              </a:lnSpc>
            </a:pPr>
            <a:r>
              <a:rPr lang="en-US" b="true" sz="4500">
                <a:solidFill>
                  <a:srgbClr val="03224F"/>
                </a:solidFill>
                <a:latin typeface="Montserrat 1 Bold"/>
                <a:ea typeface="Montserrat 1 Bold"/>
                <a:cs typeface="Montserrat 1 Bold"/>
                <a:sym typeface="Montserrat 1 Bold"/>
              </a:rPr>
              <a:t>Kết luận</a:t>
            </a:r>
          </a:p>
        </p:txBody>
      </p:sp>
      <p:sp>
        <p:nvSpPr>
          <p:cNvPr name="TextBox 9" id="9"/>
          <p:cNvSpPr txBox="true"/>
          <p:nvPr/>
        </p:nvSpPr>
        <p:spPr>
          <a:xfrm rot="0">
            <a:off x="13943316" y="9503752"/>
            <a:ext cx="3315984" cy="422274"/>
          </a:xfrm>
          <a:prstGeom prst="rect">
            <a:avLst/>
          </a:prstGeom>
        </p:spPr>
        <p:txBody>
          <a:bodyPr anchor="t" rtlCol="false" tIns="0" lIns="0" bIns="0" rIns="0">
            <a:spAutoFit/>
          </a:bodyPr>
          <a:lstStyle/>
          <a:p>
            <a:pPr algn="r">
              <a:lnSpc>
                <a:spcPts val="3500"/>
              </a:lnSpc>
              <a:spcBef>
                <a:spcPct val="0"/>
              </a:spcBef>
            </a:pPr>
            <a:r>
              <a:rPr lang="en-US" sz="2500" i="true">
                <a:solidFill>
                  <a:srgbClr val="000000"/>
                </a:solidFill>
                <a:latin typeface="Montserrat 1 Italics"/>
                <a:ea typeface="Montserrat 1 Italics"/>
                <a:cs typeface="Montserrat 1 Italics"/>
                <a:sym typeface="Montserrat 1 Italics"/>
              </a:rPr>
              <a:t>Trần Mai Thu Trang</a:t>
            </a:r>
          </a:p>
        </p:txBody>
      </p:sp>
      <p:sp>
        <p:nvSpPr>
          <p:cNvPr name="TextBox 10" id="10"/>
          <p:cNvSpPr txBox="true"/>
          <p:nvPr/>
        </p:nvSpPr>
        <p:spPr>
          <a:xfrm rot="0">
            <a:off x="1736105" y="2235115"/>
            <a:ext cx="14302226" cy="3200400"/>
          </a:xfrm>
          <a:prstGeom prst="rect">
            <a:avLst/>
          </a:prstGeom>
        </p:spPr>
        <p:txBody>
          <a:bodyPr anchor="t" rtlCol="false" tIns="0" lIns="0" bIns="0" rIns="0">
            <a:spAutoFit/>
          </a:bodyPr>
          <a:lstStyle/>
          <a:p>
            <a:pPr algn="just" marL="647700" indent="-323850" lvl="1">
              <a:lnSpc>
                <a:spcPts val="3600"/>
              </a:lnSpc>
              <a:buFont typeface="Arial"/>
              <a:buChar char="•"/>
            </a:pPr>
            <a:r>
              <a:rPr lang="en-US" sz="3000" spc="39">
                <a:solidFill>
                  <a:srgbClr val="000000"/>
                </a:solidFill>
                <a:latin typeface="Montserrat 2"/>
                <a:ea typeface="Montserrat 2"/>
                <a:cs typeface="Montserrat 2"/>
                <a:sym typeface="Montserrat 2"/>
              </a:rPr>
              <a:t>K</a:t>
            </a:r>
            <a:r>
              <a:rPr lang="en-US" sz="3000" spc="39">
                <a:solidFill>
                  <a:srgbClr val="000000"/>
                </a:solidFill>
                <a:latin typeface="Montserrat 2"/>
                <a:ea typeface="Montserrat 2"/>
                <a:cs typeface="Montserrat 2"/>
                <a:sym typeface="Montserrat 2"/>
              </a:rPr>
              <a:t>hi áp dụng ID3 để dự đoán nhãn cho các biến target sẽ có thể không đạt được tỉ lệ chính xác cao. </a:t>
            </a:r>
          </a:p>
          <a:p>
            <a:pPr algn="just" marL="647700" indent="-323850" lvl="1">
              <a:lnSpc>
                <a:spcPts val="3600"/>
              </a:lnSpc>
              <a:buFont typeface="Arial"/>
              <a:buChar char="•"/>
            </a:pPr>
            <a:r>
              <a:rPr lang="en-US" sz="3000" spc="41">
                <a:solidFill>
                  <a:srgbClr val="000000"/>
                </a:solidFill>
                <a:latin typeface="Montserrat 2"/>
                <a:ea typeface="Montserrat 2"/>
                <a:cs typeface="Montserrat 2"/>
                <a:sym typeface="Montserrat 2"/>
              </a:rPr>
              <a:t>Nguyên nhân dẫn đến điều này có thể là do ID3 dễ bị overfitting – nó cố gắng học chi tiết của tập huấn luyện, kể cả nhiễu. Trong khi đó, Random Forest giảm overfitting bằng cách tổng hợp kết quả từ nhiều cây ngẫu nhiên nên cho ra được dự đoán tổng quát hơn, độ chính xác cao hơn.</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EFF4FF"/>
        </a:solidFill>
      </p:bgPr>
    </p:bg>
    <p:spTree>
      <p:nvGrpSpPr>
        <p:cNvPr id="1" name=""/>
        <p:cNvGrpSpPr/>
        <p:nvPr/>
      </p:nvGrpSpPr>
      <p:grpSpPr>
        <a:xfrm>
          <a:off x="0" y="0"/>
          <a:ext cx="0" cy="0"/>
          <a:chOff x="0" y="0"/>
          <a:chExt cx="0" cy="0"/>
        </a:xfrm>
      </p:grpSpPr>
      <p:sp>
        <p:nvSpPr>
          <p:cNvPr name="Freeform 2" id="2"/>
          <p:cNvSpPr/>
          <p:nvPr/>
        </p:nvSpPr>
        <p:spPr>
          <a:xfrm flipH="false" flipV="false" rot="0">
            <a:off x="-1854025" y="-1105552"/>
            <a:ext cx="3708050" cy="3682350"/>
          </a:xfrm>
          <a:custGeom>
            <a:avLst/>
            <a:gdLst/>
            <a:ahLst/>
            <a:cxnLst/>
            <a:rect r="r" b="b" t="t" l="l"/>
            <a:pathLst>
              <a:path h="3682350" w="3708050">
                <a:moveTo>
                  <a:pt x="0" y="0"/>
                </a:moveTo>
                <a:lnTo>
                  <a:pt x="3708050" y="0"/>
                </a:lnTo>
                <a:lnTo>
                  <a:pt x="3708050" y="3682350"/>
                </a:lnTo>
                <a:lnTo>
                  <a:pt x="0" y="3682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686353" y="4756893"/>
            <a:ext cx="15134483" cy="1030388"/>
          </a:xfrm>
          <a:prstGeom prst="rect">
            <a:avLst/>
          </a:prstGeom>
        </p:spPr>
        <p:txBody>
          <a:bodyPr anchor="t" rtlCol="false" tIns="0" lIns="0" bIns="0" rIns="0">
            <a:spAutoFit/>
          </a:bodyPr>
          <a:lstStyle/>
          <a:p>
            <a:pPr algn="ctr">
              <a:lnSpc>
                <a:spcPts val="7574"/>
              </a:lnSpc>
            </a:pPr>
            <a:r>
              <a:rPr lang="en-US" b="true" sz="8510">
                <a:solidFill>
                  <a:srgbClr val="3E67C8"/>
                </a:solidFill>
                <a:latin typeface="Montserrat 1 Ultra-Bold"/>
                <a:ea typeface="Montserrat 1 Ultra-Bold"/>
                <a:cs typeface="Montserrat 1 Ultra-Bold"/>
                <a:sym typeface="Montserrat 1 Ultra-Bold"/>
              </a:rPr>
              <a:t>K-Nearest Neighbor (KNN)</a:t>
            </a:r>
          </a:p>
        </p:txBody>
      </p:sp>
      <p:sp>
        <p:nvSpPr>
          <p:cNvPr name="AutoShape 4" id="4"/>
          <p:cNvSpPr/>
          <p:nvPr/>
        </p:nvSpPr>
        <p:spPr>
          <a:xfrm>
            <a:off x="1028700" y="9239250"/>
            <a:ext cx="16230600" cy="19050"/>
          </a:xfrm>
          <a:prstGeom prst="line">
            <a:avLst/>
          </a:prstGeom>
          <a:ln cap="flat" w="38100">
            <a:solidFill>
              <a:srgbClr val="0C0A9E"/>
            </a:solidFill>
            <a:prstDash val="solid"/>
            <a:headEnd type="none" len="sm" w="sm"/>
            <a:tailEnd type="none" len="sm" w="sm"/>
          </a:ln>
        </p:spPr>
      </p:sp>
      <p:sp>
        <p:nvSpPr>
          <p:cNvPr name="TextBox 5" id="5"/>
          <p:cNvSpPr txBox="true"/>
          <p:nvPr/>
        </p:nvSpPr>
        <p:spPr>
          <a:xfrm rot="0">
            <a:off x="15954375" y="9486128"/>
            <a:ext cx="1304925" cy="381000"/>
          </a:xfrm>
          <a:prstGeom prst="rect">
            <a:avLst/>
          </a:prstGeom>
        </p:spPr>
        <p:txBody>
          <a:bodyPr anchor="t" rtlCol="false" tIns="0" lIns="0" bIns="0" rIns="0">
            <a:spAutoFit/>
          </a:bodyPr>
          <a:lstStyle/>
          <a:p>
            <a:pPr algn="ctr">
              <a:lnSpc>
                <a:spcPts val="3000"/>
              </a:lnSpc>
              <a:spcBef>
                <a:spcPct val="0"/>
              </a:spcBef>
            </a:pPr>
            <a:r>
              <a:rPr lang="en-US" b="true" sz="2500" i="true" spc="34">
                <a:solidFill>
                  <a:srgbClr val="3E67C8"/>
                </a:solidFill>
                <a:latin typeface="Montserrat 2 Bold Italics"/>
                <a:ea typeface="Montserrat 2 Bold Italics"/>
                <a:cs typeface="Montserrat 2 Bold Italics"/>
                <a:sym typeface="Montserrat 2 Bold Italics"/>
              </a:rPr>
              <a:t>Nhóm 3</a:t>
            </a:r>
          </a:p>
        </p:txBody>
      </p:sp>
      <p:sp>
        <p:nvSpPr>
          <p:cNvPr name="Freeform 6" id="6"/>
          <p:cNvSpPr/>
          <p:nvPr/>
        </p:nvSpPr>
        <p:spPr>
          <a:xfrm flipH="false" flipV="false" rot="0">
            <a:off x="16820837" y="5994278"/>
            <a:ext cx="3708050" cy="3682350"/>
          </a:xfrm>
          <a:custGeom>
            <a:avLst/>
            <a:gdLst/>
            <a:ahLst/>
            <a:cxnLst/>
            <a:rect r="r" b="b" t="t" l="l"/>
            <a:pathLst>
              <a:path h="3682350" w="3708050">
                <a:moveTo>
                  <a:pt x="0" y="0"/>
                </a:moveTo>
                <a:lnTo>
                  <a:pt x="3708050" y="0"/>
                </a:lnTo>
                <a:lnTo>
                  <a:pt x="3708050" y="3682350"/>
                </a:lnTo>
                <a:lnTo>
                  <a:pt x="0" y="3682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2700000">
            <a:off x="509115" y="520464"/>
            <a:ext cx="1016472" cy="1016472"/>
            <a:chOff x="0" y="0"/>
            <a:chExt cx="894960" cy="894960"/>
          </a:xfrm>
        </p:grpSpPr>
        <p:sp>
          <p:nvSpPr>
            <p:cNvPr name="Freeform 3" id="3"/>
            <p:cNvSpPr/>
            <p:nvPr/>
          </p:nvSpPr>
          <p:spPr>
            <a:xfrm flipH="false" flipV="false" rot="0">
              <a:off x="0" y="-889"/>
              <a:ext cx="896747" cy="898525"/>
            </a:xfrm>
            <a:custGeom>
              <a:avLst/>
              <a:gdLst/>
              <a:ahLst/>
              <a:cxnLst/>
              <a:rect r="r" b="b" t="t" l="l"/>
              <a:pathLst>
                <a:path h="898525" w="896747">
                  <a:moveTo>
                    <a:pt x="0" y="448310"/>
                  </a:moveTo>
                  <a:cubicBezTo>
                    <a:pt x="0" y="201930"/>
                    <a:pt x="199390" y="1778"/>
                    <a:pt x="445897" y="889"/>
                  </a:cubicBezTo>
                  <a:cubicBezTo>
                    <a:pt x="692404" y="0"/>
                    <a:pt x="893191" y="198628"/>
                    <a:pt x="894969" y="445135"/>
                  </a:cubicBezTo>
                  <a:cubicBezTo>
                    <a:pt x="896747" y="691642"/>
                    <a:pt x="698881" y="893191"/>
                    <a:pt x="452374" y="895858"/>
                  </a:cubicBezTo>
                  <a:cubicBezTo>
                    <a:pt x="205867" y="898525"/>
                    <a:pt x="3683" y="701294"/>
                    <a:pt x="0" y="454914"/>
                  </a:cubicBezTo>
                  <a:close/>
                </a:path>
              </a:pathLst>
            </a:custGeom>
            <a:solidFill>
              <a:srgbClr val="145DA0"/>
            </a:solidFill>
          </p:spPr>
        </p:sp>
      </p:grpSp>
      <p:sp>
        <p:nvSpPr>
          <p:cNvPr name="Freeform 4" id="4"/>
          <p:cNvSpPr/>
          <p:nvPr/>
        </p:nvSpPr>
        <p:spPr>
          <a:xfrm flipH="false" flipV="false" rot="-10800000">
            <a:off x="17447220" y="0"/>
            <a:ext cx="840780" cy="10287000"/>
          </a:xfrm>
          <a:custGeom>
            <a:avLst/>
            <a:gdLst/>
            <a:ahLst/>
            <a:cxnLst/>
            <a:rect r="r" b="b" t="t" l="l"/>
            <a:pathLst>
              <a:path h="10287000" w="840780">
                <a:moveTo>
                  <a:pt x="0" y="0"/>
                </a:moveTo>
                <a:lnTo>
                  <a:pt x="840780" y="0"/>
                </a:lnTo>
                <a:lnTo>
                  <a:pt x="8407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97331" y="6299049"/>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4">
              <a:alphaModFix amt="26000"/>
            </a:blip>
            <a:stretch>
              <a:fillRect l="-22339" t="-50337" r="-9379" b="-53310"/>
            </a:stretch>
          </a:blipFill>
        </p:spPr>
      </p:sp>
      <p:sp>
        <p:nvSpPr>
          <p:cNvPr name="Freeform 6" id="6"/>
          <p:cNvSpPr/>
          <p:nvPr/>
        </p:nvSpPr>
        <p:spPr>
          <a:xfrm flipH="false" flipV="false" rot="0">
            <a:off x="6938233" y="1531856"/>
            <a:ext cx="10137279" cy="7755019"/>
          </a:xfrm>
          <a:custGeom>
            <a:avLst/>
            <a:gdLst/>
            <a:ahLst/>
            <a:cxnLst/>
            <a:rect r="r" b="b" t="t" l="l"/>
            <a:pathLst>
              <a:path h="7755019" w="10137279">
                <a:moveTo>
                  <a:pt x="0" y="0"/>
                </a:moveTo>
                <a:lnTo>
                  <a:pt x="10137279" y="0"/>
                </a:lnTo>
                <a:lnTo>
                  <a:pt x="10137279" y="7755019"/>
                </a:lnTo>
                <a:lnTo>
                  <a:pt x="0" y="7755019"/>
                </a:lnTo>
                <a:lnTo>
                  <a:pt x="0" y="0"/>
                </a:lnTo>
                <a:close/>
              </a:path>
            </a:pathLst>
          </a:custGeom>
          <a:blipFill>
            <a:blip r:embed="rId5"/>
            <a:stretch>
              <a:fillRect l="0" t="0" r="0" b="0"/>
            </a:stretch>
          </a:blipFill>
        </p:spPr>
      </p:sp>
      <p:sp>
        <p:nvSpPr>
          <p:cNvPr name="TextBox 7" id="7"/>
          <p:cNvSpPr txBox="true"/>
          <p:nvPr/>
        </p:nvSpPr>
        <p:spPr>
          <a:xfrm rot="0">
            <a:off x="621598" y="685800"/>
            <a:ext cx="774678" cy="685800"/>
          </a:xfrm>
          <a:prstGeom prst="rect">
            <a:avLst/>
          </a:prstGeom>
        </p:spPr>
        <p:txBody>
          <a:bodyPr anchor="t" rtlCol="false" tIns="0" lIns="0" bIns="0" rIns="0">
            <a:spAutoFit/>
          </a:bodyPr>
          <a:lstStyle/>
          <a:p>
            <a:pPr algn="ctr">
              <a:lnSpc>
                <a:spcPts val="5400"/>
              </a:lnSpc>
            </a:pPr>
            <a:r>
              <a:rPr lang="en-US" b="true" sz="4500" spc="62">
                <a:solidFill>
                  <a:srgbClr val="FFFFFF"/>
                </a:solidFill>
                <a:latin typeface="Montserrat 2 Bold"/>
                <a:ea typeface="Montserrat 2 Bold"/>
                <a:cs typeface="Montserrat 2 Bold"/>
                <a:sym typeface="Montserrat 2 Bold"/>
              </a:rPr>
              <a:t>01</a:t>
            </a:r>
          </a:p>
        </p:txBody>
      </p:sp>
      <p:sp>
        <p:nvSpPr>
          <p:cNvPr name="TextBox 8" id="8"/>
          <p:cNvSpPr txBox="true"/>
          <p:nvPr/>
        </p:nvSpPr>
        <p:spPr>
          <a:xfrm rot="0">
            <a:off x="1810238" y="781050"/>
            <a:ext cx="16057372" cy="685800"/>
          </a:xfrm>
          <a:prstGeom prst="rect">
            <a:avLst/>
          </a:prstGeom>
        </p:spPr>
        <p:txBody>
          <a:bodyPr anchor="t" rtlCol="false" tIns="0" lIns="0" bIns="0" rIns="0">
            <a:spAutoFit/>
          </a:bodyPr>
          <a:lstStyle/>
          <a:p>
            <a:pPr algn="l">
              <a:lnSpc>
                <a:spcPts val="5400"/>
              </a:lnSpc>
            </a:pPr>
            <a:r>
              <a:rPr lang="en-US" b="true" sz="4500">
                <a:solidFill>
                  <a:srgbClr val="03224F"/>
                </a:solidFill>
                <a:latin typeface="Montserrat 1 Bold"/>
                <a:ea typeface="Montserrat 1 Bold"/>
                <a:cs typeface="Montserrat 1 Bold"/>
                <a:sym typeface="Montserrat 1 Bold"/>
              </a:rPr>
              <a:t>Giới thiệu dataset</a:t>
            </a:r>
          </a:p>
        </p:txBody>
      </p:sp>
      <p:sp>
        <p:nvSpPr>
          <p:cNvPr name="TextBox 9" id="9"/>
          <p:cNvSpPr txBox="true"/>
          <p:nvPr/>
        </p:nvSpPr>
        <p:spPr>
          <a:xfrm rot="0">
            <a:off x="13943316" y="9503752"/>
            <a:ext cx="3315984" cy="422274"/>
          </a:xfrm>
          <a:prstGeom prst="rect">
            <a:avLst/>
          </a:prstGeom>
        </p:spPr>
        <p:txBody>
          <a:bodyPr anchor="t" rtlCol="false" tIns="0" lIns="0" bIns="0" rIns="0">
            <a:spAutoFit/>
          </a:bodyPr>
          <a:lstStyle/>
          <a:p>
            <a:pPr algn="r">
              <a:lnSpc>
                <a:spcPts val="3500"/>
              </a:lnSpc>
              <a:spcBef>
                <a:spcPct val="0"/>
              </a:spcBef>
            </a:pPr>
            <a:r>
              <a:rPr lang="en-US" sz="2500" i="true">
                <a:solidFill>
                  <a:srgbClr val="000000"/>
                </a:solidFill>
                <a:latin typeface="Montserrat 1 Italics"/>
                <a:ea typeface="Montserrat 1 Italics"/>
                <a:cs typeface="Montserrat 1 Italics"/>
                <a:sym typeface="Montserrat 1 Italics"/>
              </a:rPr>
              <a:t>Bùi Quý Ngân</a:t>
            </a:r>
          </a:p>
        </p:txBody>
      </p:sp>
      <p:sp>
        <p:nvSpPr>
          <p:cNvPr name="TextBox 10" id="10"/>
          <p:cNvSpPr txBox="true"/>
          <p:nvPr/>
        </p:nvSpPr>
        <p:spPr>
          <a:xfrm rot="0">
            <a:off x="1396276" y="2197005"/>
            <a:ext cx="5152741" cy="2286000"/>
          </a:xfrm>
          <a:prstGeom prst="rect">
            <a:avLst/>
          </a:prstGeom>
        </p:spPr>
        <p:txBody>
          <a:bodyPr anchor="t" rtlCol="false" tIns="0" lIns="0" bIns="0" rIns="0">
            <a:spAutoFit/>
          </a:bodyPr>
          <a:lstStyle/>
          <a:p>
            <a:pPr algn="just">
              <a:lnSpc>
                <a:spcPts val="3600"/>
              </a:lnSpc>
              <a:spcBef>
                <a:spcPct val="0"/>
              </a:spcBef>
            </a:pPr>
            <a:r>
              <a:rPr lang="en-US" sz="3000" spc="41">
                <a:solidFill>
                  <a:srgbClr val="000000"/>
                </a:solidFill>
                <a:latin typeface="Montserrat 2"/>
                <a:ea typeface="Montserrat 2"/>
                <a:cs typeface="Montserrat 2"/>
                <a:sym typeface="Montserrat 2"/>
              </a:rPr>
              <a:t>Bộ dữ liệu phản ánh hành vi và mức độ tương tác của thí sinh trong quá trình làm bài kiểm tra trực tuyến. </a:t>
            </a:r>
          </a:p>
        </p:txBody>
      </p:sp>
      <p:sp>
        <p:nvSpPr>
          <p:cNvPr name="TextBox 11" id="11"/>
          <p:cNvSpPr txBox="true"/>
          <p:nvPr/>
        </p:nvSpPr>
        <p:spPr>
          <a:xfrm rot="0">
            <a:off x="1396276" y="4930680"/>
            <a:ext cx="5152741" cy="1371654"/>
          </a:xfrm>
          <a:prstGeom prst="rect">
            <a:avLst/>
          </a:prstGeom>
        </p:spPr>
        <p:txBody>
          <a:bodyPr anchor="t" rtlCol="false" tIns="0" lIns="0" bIns="0" rIns="0">
            <a:spAutoFit/>
          </a:bodyPr>
          <a:lstStyle/>
          <a:p>
            <a:pPr algn="just">
              <a:lnSpc>
                <a:spcPts val="3600"/>
              </a:lnSpc>
              <a:spcBef>
                <a:spcPct val="0"/>
              </a:spcBef>
            </a:pPr>
            <a:r>
              <a:rPr lang="en-US" sz="3000" spc="39">
                <a:solidFill>
                  <a:srgbClr val="000000"/>
                </a:solidFill>
                <a:latin typeface="Montserrat 2"/>
                <a:ea typeface="Montserrat 2"/>
                <a:cs typeface="Montserrat 2"/>
                <a:sym typeface="Montserrat 2"/>
              </a:rPr>
              <a:t>Số</a:t>
            </a:r>
            <a:r>
              <a:rPr lang="en-US" sz="3000" spc="39">
                <a:solidFill>
                  <a:srgbClr val="000000"/>
                </a:solidFill>
                <a:latin typeface="Montserrat 2"/>
                <a:ea typeface="Montserrat 2"/>
                <a:cs typeface="Montserrat 2"/>
                <a:sym typeface="Montserrat 2"/>
              </a:rPr>
              <a:t> mẫu: 200</a:t>
            </a:r>
          </a:p>
          <a:p>
            <a:pPr algn="just">
              <a:lnSpc>
                <a:spcPts val="3600"/>
              </a:lnSpc>
              <a:spcBef>
                <a:spcPct val="0"/>
              </a:spcBef>
            </a:pPr>
            <a:r>
              <a:rPr lang="en-US" sz="3000" spc="39">
                <a:solidFill>
                  <a:srgbClr val="000000"/>
                </a:solidFill>
                <a:latin typeface="Montserrat 2"/>
                <a:ea typeface="Montserrat 2"/>
                <a:cs typeface="Montserrat 2"/>
                <a:sym typeface="Montserrat 2"/>
              </a:rPr>
              <a:t>Số đặc trưng: 8</a:t>
            </a:r>
          </a:p>
          <a:p>
            <a:pPr algn="just">
              <a:lnSpc>
                <a:spcPts val="3600"/>
              </a:lnSpc>
              <a:spcBef>
                <a:spcPct val="0"/>
              </a:spcBef>
            </a:pPr>
            <a:r>
              <a:rPr lang="en-US" sz="3000" spc="41">
                <a:solidFill>
                  <a:srgbClr val="000000"/>
                </a:solidFill>
                <a:latin typeface="Montserrat 2"/>
                <a:ea typeface="Montserrat 2"/>
                <a:cs typeface="Montserrat 2"/>
                <a:sym typeface="Montserrat 2"/>
              </a:rPr>
              <a:t>Biến mục tiêu: Fraud</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2700000">
            <a:off x="509115" y="520464"/>
            <a:ext cx="1016472" cy="1016472"/>
            <a:chOff x="0" y="0"/>
            <a:chExt cx="894960" cy="894960"/>
          </a:xfrm>
        </p:grpSpPr>
        <p:sp>
          <p:nvSpPr>
            <p:cNvPr name="Freeform 3" id="3"/>
            <p:cNvSpPr/>
            <p:nvPr/>
          </p:nvSpPr>
          <p:spPr>
            <a:xfrm flipH="false" flipV="false" rot="0">
              <a:off x="0" y="-889"/>
              <a:ext cx="896747" cy="898525"/>
            </a:xfrm>
            <a:custGeom>
              <a:avLst/>
              <a:gdLst/>
              <a:ahLst/>
              <a:cxnLst/>
              <a:rect r="r" b="b" t="t" l="l"/>
              <a:pathLst>
                <a:path h="898525" w="896747">
                  <a:moveTo>
                    <a:pt x="0" y="448310"/>
                  </a:moveTo>
                  <a:cubicBezTo>
                    <a:pt x="0" y="201930"/>
                    <a:pt x="199390" y="1778"/>
                    <a:pt x="445897" y="889"/>
                  </a:cubicBezTo>
                  <a:cubicBezTo>
                    <a:pt x="692404" y="0"/>
                    <a:pt x="893191" y="198628"/>
                    <a:pt x="894969" y="445135"/>
                  </a:cubicBezTo>
                  <a:cubicBezTo>
                    <a:pt x="896747" y="691642"/>
                    <a:pt x="698881" y="893191"/>
                    <a:pt x="452374" y="895858"/>
                  </a:cubicBezTo>
                  <a:cubicBezTo>
                    <a:pt x="205867" y="898525"/>
                    <a:pt x="3683" y="701294"/>
                    <a:pt x="0" y="454914"/>
                  </a:cubicBezTo>
                  <a:close/>
                </a:path>
              </a:pathLst>
            </a:custGeom>
            <a:solidFill>
              <a:srgbClr val="145DA0"/>
            </a:solidFill>
          </p:spPr>
        </p:sp>
      </p:grpSp>
      <p:sp>
        <p:nvSpPr>
          <p:cNvPr name="Freeform 4" id="4"/>
          <p:cNvSpPr/>
          <p:nvPr/>
        </p:nvSpPr>
        <p:spPr>
          <a:xfrm flipH="false" flipV="false" rot="-10800000">
            <a:off x="17447220" y="0"/>
            <a:ext cx="840780" cy="10287000"/>
          </a:xfrm>
          <a:custGeom>
            <a:avLst/>
            <a:gdLst/>
            <a:ahLst/>
            <a:cxnLst/>
            <a:rect r="r" b="b" t="t" l="l"/>
            <a:pathLst>
              <a:path h="10287000" w="840780">
                <a:moveTo>
                  <a:pt x="0" y="0"/>
                </a:moveTo>
                <a:lnTo>
                  <a:pt x="840780" y="0"/>
                </a:lnTo>
                <a:lnTo>
                  <a:pt x="8407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97331" y="6299049"/>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4">
              <a:alphaModFix amt="26000"/>
            </a:blip>
            <a:stretch>
              <a:fillRect l="-22339" t="-50337" r="-9379" b="-53310"/>
            </a:stretch>
          </a:blipFill>
        </p:spPr>
      </p:sp>
      <p:sp>
        <p:nvSpPr>
          <p:cNvPr name="Freeform 6" id="6"/>
          <p:cNvSpPr/>
          <p:nvPr/>
        </p:nvSpPr>
        <p:spPr>
          <a:xfrm flipH="false" flipV="false" rot="0">
            <a:off x="1335767" y="2605604"/>
            <a:ext cx="15616467" cy="4880146"/>
          </a:xfrm>
          <a:custGeom>
            <a:avLst/>
            <a:gdLst/>
            <a:ahLst/>
            <a:cxnLst/>
            <a:rect r="r" b="b" t="t" l="l"/>
            <a:pathLst>
              <a:path h="4880146" w="15616467">
                <a:moveTo>
                  <a:pt x="0" y="0"/>
                </a:moveTo>
                <a:lnTo>
                  <a:pt x="15616466" y="0"/>
                </a:lnTo>
                <a:lnTo>
                  <a:pt x="15616466" y="4880146"/>
                </a:lnTo>
                <a:lnTo>
                  <a:pt x="0" y="4880146"/>
                </a:lnTo>
                <a:lnTo>
                  <a:pt x="0" y="0"/>
                </a:lnTo>
                <a:close/>
              </a:path>
            </a:pathLst>
          </a:custGeom>
          <a:blipFill>
            <a:blip r:embed="rId5"/>
            <a:stretch>
              <a:fillRect l="0" t="0" r="0" b="0"/>
            </a:stretch>
          </a:blipFill>
        </p:spPr>
      </p:sp>
      <p:sp>
        <p:nvSpPr>
          <p:cNvPr name="TextBox 7" id="7"/>
          <p:cNvSpPr txBox="true"/>
          <p:nvPr/>
        </p:nvSpPr>
        <p:spPr>
          <a:xfrm rot="0">
            <a:off x="621598" y="685800"/>
            <a:ext cx="774678" cy="685800"/>
          </a:xfrm>
          <a:prstGeom prst="rect">
            <a:avLst/>
          </a:prstGeom>
        </p:spPr>
        <p:txBody>
          <a:bodyPr anchor="t" rtlCol="false" tIns="0" lIns="0" bIns="0" rIns="0">
            <a:spAutoFit/>
          </a:bodyPr>
          <a:lstStyle/>
          <a:p>
            <a:pPr algn="ctr">
              <a:lnSpc>
                <a:spcPts val="5400"/>
              </a:lnSpc>
            </a:pPr>
            <a:r>
              <a:rPr lang="en-US" b="true" sz="4500" spc="62">
                <a:solidFill>
                  <a:srgbClr val="FFFFFF"/>
                </a:solidFill>
                <a:latin typeface="Montserrat 2 Bold"/>
                <a:ea typeface="Montserrat 2 Bold"/>
                <a:cs typeface="Montserrat 2 Bold"/>
                <a:sym typeface="Montserrat 2 Bold"/>
              </a:rPr>
              <a:t>02</a:t>
            </a:r>
          </a:p>
        </p:txBody>
      </p:sp>
      <p:sp>
        <p:nvSpPr>
          <p:cNvPr name="TextBox 8" id="8"/>
          <p:cNvSpPr txBox="true"/>
          <p:nvPr/>
        </p:nvSpPr>
        <p:spPr>
          <a:xfrm rot="0">
            <a:off x="1810238" y="685800"/>
            <a:ext cx="16057372" cy="685800"/>
          </a:xfrm>
          <a:prstGeom prst="rect">
            <a:avLst/>
          </a:prstGeom>
        </p:spPr>
        <p:txBody>
          <a:bodyPr anchor="t" rtlCol="false" tIns="0" lIns="0" bIns="0" rIns="0">
            <a:spAutoFit/>
          </a:bodyPr>
          <a:lstStyle/>
          <a:p>
            <a:pPr algn="l">
              <a:lnSpc>
                <a:spcPts val="5400"/>
              </a:lnSpc>
            </a:pPr>
            <a:r>
              <a:rPr lang="en-US" b="true" sz="4500">
                <a:solidFill>
                  <a:srgbClr val="03224F"/>
                </a:solidFill>
                <a:latin typeface="Montserrat 1 Bold"/>
                <a:ea typeface="Montserrat 1 Bold"/>
                <a:cs typeface="Montserrat 1 Bold"/>
                <a:sym typeface="Montserrat 1 Bold"/>
              </a:rPr>
              <a:t>Xây dựng thuật toán</a:t>
            </a:r>
          </a:p>
        </p:txBody>
      </p:sp>
      <p:sp>
        <p:nvSpPr>
          <p:cNvPr name="TextBox 9" id="9"/>
          <p:cNvSpPr txBox="true"/>
          <p:nvPr/>
        </p:nvSpPr>
        <p:spPr>
          <a:xfrm rot="0">
            <a:off x="13943316" y="9503752"/>
            <a:ext cx="3315984" cy="422274"/>
          </a:xfrm>
          <a:prstGeom prst="rect">
            <a:avLst/>
          </a:prstGeom>
        </p:spPr>
        <p:txBody>
          <a:bodyPr anchor="t" rtlCol="false" tIns="0" lIns="0" bIns="0" rIns="0">
            <a:spAutoFit/>
          </a:bodyPr>
          <a:lstStyle/>
          <a:p>
            <a:pPr algn="r">
              <a:lnSpc>
                <a:spcPts val="3500"/>
              </a:lnSpc>
              <a:spcBef>
                <a:spcPct val="0"/>
              </a:spcBef>
            </a:pPr>
            <a:r>
              <a:rPr lang="en-US" sz="2500" i="true">
                <a:solidFill>
                  <a:srgbClr val="000000"/>
                </a:solidFill>
                <a:latin typeface="Montserrat 1 Italics"/>
                <a:ea typeface="Montserrat 1 Italics"/>
                <a:cs typeface="Montserrat 1 Italics"/>
                <a:sym typeface="Montserrat 1 Italics"/>
              </a:rPr>
              <a:t>Bùi Quý Ngân</a:t>
            </a:r>
          </a:p>
        </p:txBody>
      </p:sp>
      <p:sp>
        <p:nvSpPr>
          <p:cNvPr name="TextBox 10" id="10"/>
          <p:cNvSpPr txBox="true"/>
          <p:nvPr/>
        </p:nvSpPr>
        <p:spPr>
          <a:xfrm rot="0">
            <a:off x="1272828" y="8343900"/>
            <a:ext cx="15742345" cy="914400"/>
          </a:xfrm>
          <a:prstGeom prst="rect">
            <a:avLst/>
          </a:prstGeom>
        </p:spPr>
        <p:txBody>
          <a:bodyPr anchor="t" rtlCol="false" tIns="0" lIns="0" bIns="0" rIns="0">
            <a:spAutoFit/>
          </a:bodyPr>
          <a:lstStyle/>
          <a:p>
            <a:pPr algn="l" marL="647700" indent="-323850" lvl="1">
              <a:lnSpc>
                <a:spcPts val="3600"/>
              </a:lnSpc>
              <a:buFont typeface="Arial"/>
              <a:buChar char="•"/>
            </a:pPr>
            <a:r>
              <a:rPr lang="en-US" sz="3000" spc="41">
                <a:solidFill>
                  <a:srgbClr val="000000"/>
                </a:solidFill>
                <a:latin typeface="Montserrat 2"/>
                <a:ea typeface="Montserrat 2"/>
                <a:cs typeface="Montserrat 2"/>
                <a:sym typeface="Montserrat 2"/>
              </a:rPr>
              <a:t>Bộ dữ liệu được chia theo tỉ lệ cố định 70% để huấn luyện và 30% để kiểm tra.</a:t>
            </a:r>
          </a:p>
          <a:p>
            <a:pPr algn="l" marL="647700" indent="-323850" lvl="1">
              <a:lnSpc>
                <a:spcPts val="3600"/>
              </a:lnSpc>
              <a:buFont typeface="Arial"/>
              <a:buChar char="•"/>
            </a:pPr>
            <a:r>
              <a:rPr lang="en-US" sz="3000" spc="41">
                <a:solidFill>
                  <a:srgbClr val="000000"/>
                </a:solidFill>
                <a:latin typeface="Montserrat 2"/>
                <a:ea typeface="Montserrat 2"/>
                <a:cs typeface="Montserrat 2"/>
                <a:sym typeface="Montserrat 2"/>
              </a:rPr>
              <a:t>K = 5</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2700000">
            <a:off x="509115" y="520464"/>
            <a:ext cx="1016472" cy="1016472"/>
            <a:chOff x="0" y="0"/>
            <a:chExt cx="894960" cy="894960"/>
          </a:xfrm>
        </p:grpSpPr>
        <p:sp>
          <p:nvSpPr>
            <p:cNvPr name="Freeform 3" id="3"/>
            <p:cNvSpPr/>
            <p:nvPr/>
          </p:nvSpPr>
          <p:spPr>
            <a:xfrm flipH="false" flipV="false" rot="0">
              <a:off x="0" y="-889"/>
              <a:ext cx="896747" cy="898525"/>
            </a:xfrm>
            <a:custGeom>
              <a:avLst/>
              <a:gdLst/>
              <a:ahLst/>
              <a:cxnLst/>
              <a:rect r="r" b="b" t="t" l="l"/>
              <a:pathLst>
                <a:path h="898525" w="896747">
                  <a:moveTo>
                    <a:pt x="0" y="448310"/>
                  </a:moveTo>
                  <a:cubicBezTo>
                    <a:pt x="0" y="201930"/>
                    <a:pt x="199390" y="1778"/>
                    <a:pt x="445897" y="889"/>
                  </a:cubicBezTo>
                  <a:cubicBezTo>
                    <a:pt x="692404" y="0"/>
                    <a:pt x="893191" y="198628"/>
                    <a:pt x="894969" y="445135"/>
                  </a:cubicBezTo>
                  <a:cubicBezTo>
                    <a:pt x="896747" y="691642"/>
                    <a:pt x="698881" y="893191"/>
                    <a:pt x="452374" y="895858"/>
                  </a:cubicBezTo>
                  <a:cubicBezTo>
                    <a:pt x="205867" y="898525"/>
                    <a:pt x="3683" y="701294"/>
                    <a:pt x="0" y="454914"/>
                  </a:cubicBezTo>
                  <a:close/>
                </a:path>
              </a:pathLst>
            </a:custGeom>
            <a:solidFill>
              <a:srgbClr val="145DA0"/>
            </a:solidFill>
          </p:spPr>
        </p:sp>
      </p:grpSp>
      <p:sp>
        <p:nvSpPr>
          <p:cNvPr name="Freeform 4" id="4"/>
          <p:cNvSpPr/>
          <p:nvPr/>
        </p:nvSpPr>
        <p:spPr>
          <a:xfrm flipH="false" flipV="false" rot="-10800000">
            <a:off x="17447220" y="0"/>
            <a:ext cx="840780" cy="10287000"/>
          </a:xfrm>
          <a:custGeom>
            <a:avLst/>
            <a:gdLst/>
            <a:ahLst/>
            <a:cxnLst/>
            <a:rect r="r" b="b" t="t" l="l"/>
            <a:pathLst>
              <a:path h="10287000" w="840780">
                <a:moveTo>
                  <a:pt x="0" y="0"/>
                </a:moveTo>
                <a:lnTo>
                  <a:pt x="840780" y="0"/>
                </a:lnTo>
                <a:lnTo>
                  <a:pt x="8407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97331" y="6299049"/>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4">
              <a:alphaModFix amt="26000"/>
            </a:blip>
            <a:stretch>
              <a:fillRect l="-22339" t="-50337" r="-9379" b="-53310"/>
            </a:stretch>
          </a:blipFill>
        </p:spPr>
      </p:sp>
      <p:sp>
        <p:nvSpPr>
          <p:cNvPr name="Freeform 6" id="6"/>
          <p:cNvSpPr/>
          <p:nvPr/>
        </p:nvSpPr>
        <p:spPr>
          <a:xfrm flipH="false" flipV="false" rot="0">
            <a:off x="1520909" y="1573703"/>
            <a:ext cx="15246183" cy="7775553"/>
          </a:xfrm>
          <a:custGeom>
            <a:avLst/>
            <a:gdLst/>
            <a:ahLst/>
            <a:cxnLst/>
            <a:rect r="r" b="b" t="t" l="l"/>
            <a:pathLst>
              <a:path h="7775553" w="15246183">
                <a:moveTo>
                  <a:pt x="0" y="0"/>
                </a:moveTo>
                <a:lnTo>
                  <a:pt x="15246182" y="0"/>
                </a:lnTo>
                <a:lnTo>
                  <a:pt x="15246182" y="7775553"/>
                </a:lnTo>
                <a:lnTo>
                  <a:pt x="0" y="7775553"/>
                </a:lnTo>
                <a:lnTo>
                  <a:pt x="0" y="0"/>
                </a:lnTo>
                <a:close/>
              </a:path>
            </a:pathLst>
          </a:custGeom>
          <a:blipFill>
            <a:blip r:embed="rId5"/>
            <a:stretch>
              <a:fillRect l="0" t="0" r="0" b="0"/>
            </a:stretch>
          </a:blipFill>
        </p:spPr>
      </p:sp>
      <p:sp>
        <p:nvSpPr>
          <p:cNvPr name="TextBox 7" id="7"/>
          <p:cNvSpPr txBox="true"/>
          <p:nvPr/>
        </p:nvSpPr>
        <p:spPr>
          <a:xfrm rot="0">
            <a:off x="621598" y="685800"/>
            <a:ext cx="774678" cy="685800"/>
          </a:xfrm>
          <a:prstGeom prst="rect">
            <a:avLst/>
          </a:prstGeom>
        </p:spPr>
        <p:txBody>
          <a:bodyPr anchor="t" rtlCol="false" tIns="0" lIns="0" bIns="0" rIns="0">
            <a:spAutoFit/>
          </a:bodyPr>
          <a:lstStyle/>
          <a:p>
            <a:pPr algn="ctr">
              <a:lnSpc>
                <a:spcPts val="5400"/>
              </a:lnSpc>
            </a:pPr>
            <a:r>
              <a:rPr lang="en-US" b="true" sz="4500" spc="62">
                <a:solidFill>
                  <a:srgbClr val="FFFFFF"/>
                </a:solidFill>
                <a:latin typeface="Montserrat 2 Bold"/>
                <a:ea typeface="Montserrat 2 Bold"/>
                <a:cs typeface="Montserrat 2 Bold"/>
                <a:sym typeface="Montserrat 2 Bold"/>
              </a:rPr>
              <a:t>03</a:t>
            </a:r>
          </a:p>
        </p:txBody>
      </p:sp>
      <p:sp>
        <p:nvSpPr>
          <p:cNvPr name="TextBox 8" id="8"/>
          <p:cNvSpPr txBox="true"/>
          <p:nvPr/>
        </p:nvSpPr>
        <p:spPr>
          <a:xfrm rot="0">
            <a:off x="1810238" y="685800"/>
            <a:ext cx="16057372" cy="685782"/>
          </a:xfrm>
          <a:prstGeom prst="rect">
            <a:avLst/>
          </a:prstGeom>
        </p:spPr>
        <p:txBody>
          <a:bodyPr anchor="t" rtlCol="false" tIns="0" lIns="0" bIns="0" rIns="0">
            <a:spAutoFit/>
          </a:bodyPr>
          <a:lstStyle/>
          <a:p>
            <a:pPr algn="l">
              <a:lnSpc>
                <a:spcPts val="5400"/>
              </a:lnSpc>
            </a:pPr>
            <a:r>
              <a:rPr lang="en-US" b="true" sz="4500">
                <a:solidFill>
                  <a:srgbClr val="03224F"/>
                </a:solidFill>
                <a:latin typeface="Montserrat 1 Bold"/>
                <a:ea typeface="Montserrat 1 Bold"/>
                <a:cs typeface="Montserrat 1 Bold"/>
                <a:sym typeface="Montserrat 1 Bold"/>
              </a:rPr>
              <a:t>Kết quả dự đoán cho dữ liệu test</a:t>
            </a:r>
          </a:p>
        </p:txBody>
      </p:sp>
      <p:sp>
        <p:nvSpPr>
          <p:cNvPr name="TextBox 9" id="9"/>
          <p:cNvSpPr txBox="true"/>
          <p:nvPr/>
        </p:nvSpPr>
        <p:spPr>
          <a:xfrm rot="0">
            <a:off x="13943316" y="9503752"/>
            <a:ext cx="3315984" cy="422274"/>
          </a:xfrm>
          <a:prstGeom prst="rect">
            <a:avLst/>
          </a:prstGeom>
        </p:spPr>
        <p:txBody>
          <a:bodyPr anchor="t" rtlCol="false" tIns="0" lIns="0" bIns="0" rIns="0">
            <a:spAutoFit/>
          </a:bodyPr>
          <a:lstStyle/>
          <a:p>
            <a:pPr algn="r">
              <a:lnSpc>
                <a:spcPts val="3500"/>
              </a:lnSpc>
              <a:spcBef>
                <a:spcPct val="0"/>
              </a:spcBef>
            </a:pPr>
            <a:r>
              <a:rPr lang="en-US" sz="2500" i="true">
                <a:solidFill>
                  <a:srgbClr val="000000"/>
                </a:solidFill>
                <a:latin typeface="Montserrat 1 Italics"/>
                <a:ea typeface="Montserrat 1 Italics"/>
                <a:cs typeface="Montserrat 1 Italics"/>
                <a:sym typeface="Montserrat 1 Italics"/>
              </a:rPr>
              <a:t>Bùi Quý Ngân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2700000">
            <a:off x="509115" y="520464"/>
            <a:ext cx="1016472" cy="1016472"/>
            <a:chOff x="0" y="0"/>
            <a:chExt cx="894960" cy="894960"/>
          </a:xfrm>
        </p:grpSpPr>
        <p:sp>
          <p:nvSpPr>
            <p:cNvPr name="Freeform 3" id="3"/>
            <p:cNvSpPr/>
            <p:nvPr/>
          </p:nvSpPr>
          <p:spPr>
            <a:xfrm flipH="false" flipV="false" rot="0">
              <a:off x="0" y="-889"/>
              <a:ext cx="896747" cy="898525"/>
            </a:xfrm>
            <a:custGeom>
              <a:avLst/>
              <a:gdLst/>
              <a:ahLst/>
              <a:cxnLst/>
              <a:rect r="r" b="b" t="t" l="l"/>
              <a:pathLst>
                <a:path h="898525" w="896747">
                  <a:moveTo>
                    <a:pt x="0" y="448310"/>
                  </a:moveTo>
                  <a:cubicBezTo>
                    <a:pt x="0" y="201930"/>
                    <a:pt x="199390" y="1778"/>
                    <a:pt x="445897" y="889"/>
                  </a:cubicBezTo>
                  <a:cubicBezTo>
                    <a:pt x="692404" y="0"/>
                    <a:pt x="893191" y="198628"/>
                    <a:pt x="894969" y="445135"/>
                  </a:cubicBezTo>
                  <a:cubicBezTo>
                    <a:pt x="896747" y="691642"/>
                    <a:pt x="698881" y="893191"/>
                    <a:pt x="452374" y="895858"/>
                  </a:cubicBezTo>
                  <a:cubicBezTo>
                    <a:pt x="205867" y="898525"/>
                    <a:pt x="3683" y="701294"/>
                    <a:pt x="0" y="454914"/>
                  </a:cubicBezTo>
                  <a:close/>
                </a:path>
              </a:pathLst>
            </a:custGeom>
            <a:solidFill>
              <a:srgbClr val="145DA0"/>
            </a:solidFill>
          </p:spPr>
        </p:sp>
      </p:grpSp>
      <p:sp>
        <p:nvSpPr>
          <p:cNvPr name="Freeform 4" id="4"/>
          <p:cNvSpPr/>
          <p:nvPr/>
        </p:nvSpPr>
        <p:spPr>
          <a:xfrm flipH="false" flipV="false" rot="-10800000">
            <a:off x="17447220" y="0"/>
            <a:ext cx="840780" cy="10287000"/>
          </a:xfrm>
          <a:custGeom>
            <a:avLst/>
            <a:gdLst/>
            <a:ahLst/>
            <a:cxnLst/>
            <a:rect r="r" b="b" t="t" l="l"/>
            <a:pathLst>
              <a:path h="10287000" w="840780">
                <a:moveTo>
                  <a:pt x="0" y="0"/>
                </a:moveTo>
                <a:lnTo>
                  <a:pt x="840780" y="0"/>
                </a:lnTo>
                <a:lnTo>
                  <a:pt x="8407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97331" y="6299049"/>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4">
              <a:alphaModFix amt="26000"/>
            </a:blip>
            <a:stretch>
              <a:fillRect l="-22339" t="-50337" r="-9379" b="-53310"/>
            </a:stretch>
          </a:blipFill>
        </p:spPr>
      </p:sp>
      <p:sp>
        <p:nvSpPr>
          <p:cNvPr name="Freeform 6" id="6"/>
          <p:cNvSpPr/>
          <p:nvPr/>
        </p:nvSpPr>
        <p:spPr>
          <a:xfrm flipH="false" flipV="false" rot="0">
            <a:off x="4430106" y="1537514"/>
            <a:ext cx="9427788" cy="2028838"/>
          </a:xfrm>
          <a:custGeom>
            <a:avLst/>
            <a:gdLst/>
            <a:ahLst/>
            <a:cxnLst/>
            <a:rect r="r" b="b" t="t" l="l"/>
            <a:pathLst>
              <a:path h="2028838" w="9427788">
                <a:moveTo>
                  <a:pt x="0" y="0"/>
                </a:moveTo>
                <a:lnTo>
                  <a:pt x="9427788" y="0"/>
                </a:lnTo>
                <a:lnTo>
                  <a:pt x="9427788" y="2028838"/>
                </a:lnTo>
                <a:lnTo>
                  <a:pt x="0" y="2028838"/>
                </a:lnTo>
                <a:lnTo>
                  <a:pt x="0" y="0"/>
                </a:lnTo>
                <a:close/>
              </a:path>
            </a:pathLst>
          </a:custGeom>
          <a:blipFill>
            <a:blip r:embed="rId5"/>
            <a:stretch>
              <a:fillRect l="-1113" t="0" r="0" b="0"/>
            </a:stretch>
          </a:blipFill>
        </p:spPr>
      </p:sp>
      <p:sp>
        <p:nvSpPr>
          <p:cNvPr name="Freeform 7" id="7"/>
          <p:cNvSpPr/>
          <p:nvPr/>
        </p:nvSpPr>
        <p:spPr>
          <a:xfrm flipH="false" flipV="false" rot="0">
            <a:off x="3924564" y="3728277"/>
            <a:ext cx="10438872" cy="5426706"/>
          </a:xfrm>
          <a:custGeom>
            <a:avLst/>
            <a:gdLst/>
            <a:ahLst/>
            <a:cxnLst/>
            <a:rect r="r" b="b" t="t" l="l"/>
            <a:pathLst>
              <a:path h="5426706" w="10438872">
                <a:moveTo>
                  <a:pt x="0" y="0"/>
                </a:moveTo>
                <a:lnTo>
                  <a:pt x="10438872" y="0"/>
                </a:lnTo>
                <a:lnTo>
                  <a:pt x="10438872" y="5426706"/>
                </a:lnTo>
                <a:lnTo>
                  <a:pt x="0" y="5426706"/>
                </a:lnTo>
                <a:lnTo>
                  <a:pt x="0" y="0"/>
                </a:lnTo>
                <a:close/>
              </a:path>
            </a:pathLst>
          </a:custGeom>
          <a:blipFill>
            <a:blip r:embed="rId6"/>
            <a:stretch>
              <a:fillRect l="0" t="0" r="0" b="0"/>
            </a:stretch>
          </a:blipFill>
        </p:spPr>
      </p:sp>
      <p:sp>
        <p:nvSpPr>
          <p:cNvPr name="TextBox 8" id="8"/>
          <p:cNvSpPr txBox="true"/>
          <p:nvPr/>
        </p:nvSpPr>
        <p:spPr>
          <a:xfrm rot="0">
            <a:off x="621598" y="685800"/>
            <a:ext cx="774678" cy="685800"/>
          </a:xfrm>
          <a:prstGeom prst="rect">
            <a:avLst/>
          </a:prstGeom>
        </p:spPr>
        <p:txBody>
          <a:bodyPr anchor="t" rtlCol="false" tIns="0" lIns="0" bIns="0" rIns="0">
            <a:spAutoFit/>
          </a:bodyPr>
          <a:lstStyle/>
          <a:p>
            <a:pPr algn="ctr">
              <a:lnSpc>
                <a:spcPts val="5400"/>
              </a:lnSpc>
            </a:pPr>
            <a:r>
              <a:rPr lang="en-US" b="true" sz="4500" spc="62">
                <a:solidFill>
                  <a:srgbClr val="FFFFFF"/>
                </a:solidFill>
                <a:latin typeface="Montserrat 2 Bold"/>
                <a:ea typeface="Montserrat 2 Bold"/>
                <a:cs typeface="Montserrat 2 Bold"/>
                <a:sym typeface="Montserrat 2 Bold"/>
              </a:rPr>
              <a:t>03</a:t>
            </a:r>
          </a:p>
        </p:txBody>
      </p:sp>
      <p:sp>
        <p:nvSpPr>
          <p:cNvPr name="TextBox 9" id="9"/>
          <p:cNvSpPr txBox="true"/>
          <p:nvPr/>
        </p:nvSpPr>
        <p:spPr>
          <a:xfrm rot="0">
            <a:off x="1736105" y="685800"/>
            <a:ext cx="16057372" cy="685782"/>
          </a:xfrm>
          <a:prstGeom prst="rect">
            <a:avLst/>
          </a:prstGeom>
        </p:spPr>
        <p:txBody>
          <a:bodyPr anchor="t" rtlCol="false" tIns="0" lIns="0" bIns="0" rIns="0">
            <a:spAutoFit/>
          </a:bodyPr>
          <a:lstStyle/>
          <a:p>
            <a:pPr algn="l">
              <a:lnSpc>
                <a:spcPts val="5400"/>
              </a:lnSpc>
            </a:pPr>
            <a:r>
              <a:rPr lang="en-US" b="true" sz="4500">
                <a:solidFill>
                  <a:srgbClr val="03224F"/>
                </a:solidFill>
                <a:latin typeface="Montserrat 1 Bold"/>
                <a:ea typeface="Montserrat 1 Bold"/>
                <a:cs typeface="Montserrat 1 Bold"/>
                <a:sym typeface="Montserrat 1 Bold"/>
              </a:rPr>
              <a:t>Đánh giá mô hình</a:t>
            </a:r>
          </a:p>
        </p:txBody>
      </p:sp>
      <p:sp>
        <p:nvSpPr>
          <p:cNvPr name="TextBox 10" id="10"/>
          <p:cNvSpPr txBox="true"/>
          <p:nvPr/>
        </p:nvSpPr>
        <p:spPr>
          <a:xfrm rot="0">
            <a:off x="13943316" y="9503752"/>
            <a:ext cx="3315984" cy="422274"/>
          </a:xfrm>
          <a:prstGeom prst="rect">
            <a:avLst/>
          </a:prstGeom>
        </p:spPr>
        <p:txBody>
          <a:bodyPr anchor="t" rtlCol="false" tIns="0" lIns="0" bIns="0" rIns="0">
            <a:spAutoFit/>
          </a:bodyPr>
          <a:lstStyle/>
          <a:p>
            <a:pPr algn="r">
              <a:lnSpc>
                <a:spcPts val="3500"/>
              </a:lnSpc>
              <a:spcBef>
                <a:spcPct val="0"/>
              </a:spcBef>
            </a:pPr>
            <a:r>
              <a:rPr lang="en-US" sz="2500" i="true">
                <a:solidFill>
                  <a:srgbClr val="000000"/>
                </a:solidFill>
                <a:latin typeface="Montserrat 1 Italics"/>
                <a:ea typeface="Montserrat 1 Italics"/>
                <a:cs typeface="Montserrat 1 Italics"/>
                <a:sym typeface="Montserrat 1 Italics"/>
              </a:rPr>
              <a:t>Bùi Quý Ngân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EFF4FF"/>
        </a:solidFill>
      </p:bgPr>
    </p:bg>
    <p:spTree>
      <p:nvGrpSpPr>
        <p:cNvPr id="1" name=""/>
        <p:cNvGrpSpPr/>
        <p:nvPr/>
      </p:nvGrpSpPr>
      <p:grpSpPr>
        <a:xfrm>
          <a:off x="0" y="0"/>
          <a:ext cx="0" cy="0"/>
          <a:chOff x="0" y="0"/>
          <a:chExt cx="0" cy="0"/>
        </a:xfrm>
      </p:grpSpPr>
      <p:sp>
        <p:nvSpPr>
          <p:cNvPr name="Freeform 2" id="2"/>
          <p:cNvSpPr/>
          <p:nvPr/>
        </p:nvSpPr>
        <p:spPr>
          <a:xfrm flipH="false" flipV="false" rot="0">
            <a:off x="-1854025" y="-1105552"/>
            <a:ext cx="3708050" cy="3682350"/>
          </a:xfrm>
          <a:custGeom>
            <a:avLst/>
            <a:gdLst/>
            <a:ahLst/>
            <a:cxnLst/>
            <a:rect r="r" b="b" t="t" l="l"/>
            <a:pathLst>
              <a:path h="3682350" w="3708050">
                <a:moveTo>
                  <a:pt x="0" y="0"/>
                </a:moveTo>
                <a:lnTo>
                  <a:pt x="3708050" y="0"/>
                </a:lnTo>
                <a:lnTo>
                  <a:pt x="3708050" y="3682350"/>
                </a:lnTo>
                <a:lnTo>
                  <a:pt x="0" y="3682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00352" y="4280643"/>
            <a:ext cx="14487295" cy="1030388"/>
          </a:xfrm>
          <a:prstGeom prst="rect">
            <a:avLst/>
          </a:prstGeom>
        </p:spPr>
        <p:txBody>
          <a:bodyPr anchor="t" rtlCol="false" tIns="0" lIns="0" bIns="0" rIns="0">
            <a:spAutoFit/>
          </a:bodyPr>
          <a:lstStyle/>
          <a:p>
            <a:pPr algn="ctr">
              <a:lnSpc>
                <a:spcPts val="7574"/>
              </a:lnSpc>
            </a:pPr>
            <a:r>
              <a:rPr lang="en-US" b="true" sz="8510">
                <a:solidFill>
                  <a:srgbClr val="3E67C8"/>
                </a:solidFill>
                <a:latin typeface="Montserrat 1 Ultra-Bold"/>
                <a:ea typeface="Montserrat 1 Ultra-Bold"/>
                <a:cs typeface="Montserrat 1 Ultra-Bold"/>
                <a:sym typeface="Montserrat 1 Ultra-Bold"/>
              </a:rPr>
              <a:t>K-Means &amp; Hierarchical</a:t>
            </a:r>
          </a:p>
        </p:txBody>
      </p:sp>
      <p:sp>
        <p:nvSpPr>
          <p:cNvPr name="AutoShape 4" id="4"/>
          <p:cNvSpPr/>
          <p:nvPr/>
        </p:nvSpPr>
        <p:spPr>
          <a:xfrm>
            <a:off x="1028700" y="9239250"/>
            <a:ext cx="16230600" cy="19050"/>
          </a:xfrm>
          <a:prstGeom prst="line">
            <a:avLst/>
          </a:prstGeom>
          <a:ln cap="flat" w="38100">
            <a:solidFill>
              <a:srgbClr val="0C0A9E"/>
            </a:solidFill>
            <a:prstDash val="solid"/>
            <a:headEnd type="none" len="sm" w="sm"/>
            <a:tailEnd type="none" len="sm" w="sm"/>
          </a:ln>
        </p:spPr>
      </p:sp>
      <p:sp>
        <p:nvSpPr>
          <p:cNvPr name="TextBox 5" id="5"/>
          <p:cNvSpPr txBox="true"/>
          <p:nvPr/>
        </p:nvSpPr>
        <p:spPr>
          <a:xfrm rot="0">
            <a:off x="15954375" y="9486128"/>
            <a:ext cx="1304925" cy="381000"/>
          </a:xfrm>
          <a:prstGeom prst="rect">
            <a:avLst/>
          </a:prstGeom>
        </p:spPr>
        <p:txBody>
          <a:bodyPr anchor="t" rtlCol="false" tIns="0" lIns="0" bIns="0" rIns="0">
            <a:spAutoFit/>
          </a:bodyPr>
          <a:lstStyle/>
          <a:p>
            <a:pPr algn="ctr">
              <a:lnSpc>
                <a:spcPts val="3000"/>
              </a:lnSpc>
              <a:spcBef>
                <a:spcPct val="0"/>
              </a:spcBef>
            </a:pPr>
            <a:r>
              <a:rPr lang="en-US" b="true" sz="2500" i="true" spc="34">
                <a:solidFill>
                  <a:srgbClr val="3E67C8"/>
                </a:solidFill>
                <a:latin typeface="Montserrat 2 Bold Italics"/>
                <a:ea typeface="Montserrat 2 Bold Italics"/>
                <a:cs typeface="Montserrat 2 Bold Italics"/>
                <a:sym typeface="Montserrat 2 Bold Italics"/>
              </a:rPr>
              <a:t>Nhóm 3</a:t>
            </a:r>
          </a:p>
        </p:txBody>
      </p:sp>
      <p:sp>
        <p:nvSpPr>
          <p:cNvPr name="Freeform 6" id="6"/>
          <p:cNvSpPr/>
          <p:nvPr/>
        </p:nvSpPr>
        <p:spPr>
          <a:xfrm flipH="false" flipV="false" rot="0">
            <a:off x="16820837" y="5994278"/>
            <a:ext cx="3708050" cy="3682350"/>
          </a:xfrm>
          <a:custGeom>
            <a:avLst/>
            <a:gdLst/>
            <a:ahLst/>
            <a:cxnLst/>
            <a:rect r="r" b="b" t="t" l="l"/>
            <a:pathLst>
              <a:path h="3682350" w="3708050">
                <a:moveTo>
                  <a:pt x="0" y="0"/>
                </a:moveTo>
                <a:lnTo>
                  <a:pt x="3708050" y="0"/>
                </a:lnTo>
                <a:lnTo>
                  <a:pt x="3708050" y="3682350"/>
                </a:lnTo>
                <a:lnTo>
                  <a:pt x="0" y="3682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47454" y="1028700"/>
            <a:ext cx="9710984" cy="1024890"/>
            <a:chOff x="0" y="0"/>
            <a:chExt cx="12947979" cy="1366520"/>
          </a:xfrm>
        </p:grpSpPr>
        <p:sp>
          <p:nvSpPr>
            <p:cNvPr name="Freeform 3" id="3"/>
            <p:cNvSpPr/>
            <p:nvPr/>
          </p:nvSpPr>
          <p:spPr>
            <a:xfrm flipH="false" flipV="false" rot="0">
              <a:off x="0" y="0"/>
              <a:ext cx="12947979" cy="1366520"/>
            </a:xfrm>
            <a:custGeom>
              <a:avLst/>
              <a:gdLst/>
              <a:ahLst/>
              <a:cxnLst/>
              <a:rect r="r" b="b" t="t" l="l"/>
              <a:pathLst>
                <a:path h="1366520" w="12947979">
                  <a:moveTo>
                    <a:pt x="0" y="0"/>
                  </a:moveTo>
                  <a:lnTo>
                    <a:pt x="12947979" y="0"/>
                  </a:lnTo>
                  <a:lnTo>
                    <a:pt x="12947979" y="1366520"/>
                  </a:lnTo>
                  <a:lnTo>
                    <a:pt x="0" y="1366520"/>
                  </a:lnTo>
                  <a:close/>
                </a:path>
              </a:pathLst>
            </a:custGeom>
            <a:solidFill>
              <a:srgbClr val="000000">
                <a:alpha val="0"/>
              </a:srgbClr>
            </a:solidFill>
          </p:spPr>
        </p:sp>
        <p:sp>
          <p:nvSpPr>
            <p:cNvPr name="TextBox 4" id="4"/>
            <p:cNvSpPr txBox="true"/>
            <p:nvPr/>
          </p:nvSpPr>
          <p:spPr>
            <a:xfrm>
              <a:off x="0" y="-152400"/>
              <a:ext cx="12947979" cy="1518920"/>
            </a:xfrm>
            <a:prstGeom prst="rect">
              <a:avLst/>
            </a:prstGeom>
          </p:spPr>
          <p:txBody>
            <a:bodyPr anchor="t" rtlCol="false" tIns="0" lIns="0" bIns="0" rIns="0"/>
            <a:lstStyle/>
            <a:p>
              <a:pPr algn="l">
                <a:lnSpc>
                  <a:spcPts val="7650"/>
                </a:lnSpc>
              </a:pPr>
              <a:r>
                <a:rPr lang="en-US" b="true" sz="5000" spc="210">
                  <a:solidFill>
                    <a:srgbClr val="03224F"/>
                  </a:solidFill>
                  <a:latin typeface="Montserrat 1 Bold"/>
                  <a:ea typeface="Montserrat 1 Bold"/>
                  <a:cs typeface="Montserrat 1 Bold"/>
                  <a:sym typeface="Montserrat 1 Bold"/>
                </a:rPr>
                <a:t>THÀNH VIÊN NHÓM 3</a:t>
              </a:r>
            </a:p>
          </p:txBody>
        </p:sp>
      </p:grpSp>
      <p:grpSp>
        <p:nvGrpSpPr>
          <p:cNvPr name="Group 5" id="5"/>
          <p:cNvGrpSpPr/>
          <p:nvPr/>
        </p:nvGrpSpPr>
        <p:grpSpPr>
          <a:xfrm rot="0">
            <a:off x="651121" y="4255875"/>
            <a:ext cx="5032024" cy="887625"/>
            <a:chOff x="0" y="0"/>
            <a:chExt cx="6651931" cy="1173368"/>
          </a:xfrm>
        </p:grpSpPr>
        <p:sp>
          <p:nvSpPr>
            <p:cNvPr name="Freeform 6" id="6"/>
            <p:cNvSpPr/>
            <p:nvPr/>
          </p:nvSpPr>
          <p:spPr>
            <a:xfrm flipH="false" flipV="false" rot="0">
              <a:off x="0" y="0"/>
              <a:ext cx="6651879" cy="1173392"/>
            </a:xfrm>
            <a:custGeom>
              <a:avLst/>
              <a:gdLst/>
              <a:ahLst/>
              <a:cxnLst/>
              <a:rect r="r" b="b" t="t" l="l"/>
              <a:pathLst>
                <a:path h="1173392" w="6651879">
                  <a:moveTo>
                    <a:pt x="0" y="0"/>
                  </a:moveTo>
                  <a:lnTo>
                    <a:pt x="6651879" y="0"/>
                  </a:lnTo>
                  <a:lnTo>
                    <a:pt x="6651879" y="1173392"/>
                  </a:lnTo>
                  <a:lnTo>
                    <a:pt x="0" y="1173392"/>
                  </a:lnTo>
                  <a:lnTo>
                    <a:pt x="0" y="0"/>
                  </a:lnTo>
                  <a:close/>
                </a:path>
              </a:pathLst>
            </a:custGeom>
            <a:blipFill>
              <a:blip r:embed="rId2"/>
              <a:stretch>
                <a:fillRect l="0" t="-6033" r="0" b="-6031"/>
              </a:stretch>
            </a:blipFill>
          </p:spPr>
        </p:sp>
      </p:grpSp>
      <p:grpSp>
        <p:nvGrpSpPr>
          <p:cNvPr name="Group 7" id="7"/>
          <p:cNvGrpSpPr/>
          <p:nvPr/>
        </p:nvGrpSpPr>
        <p:grpSpPr>
          <a:xfrm rot="0">
            <a:off x="1047454" y="3131527"/>
            <a:ext cx="4239358" cy="1679331"/>
            <a:chOff x="0" y="0"/>
            <a:chExt cx="1116539" cy="442293"/>
          </a:xfrm>
        </p:grpSpPr>
        <p:sp>
          <p:nvSpPr>
            <p:cNvPr name="Freeform 8" id="8"/>
            <p:cNvSpPr/>
            <p:nvPr/>
          </p:nvSpPr>
          <p:spPr>
            <a:xfrm flipH="false" flipV="false" rot="0">
              <a:off x="0" y="0"/>
              <a:ext cx="1116539" cy="442293"/>
            </a:xfrm>
            <a:custGeom>
              <a:avLst/>
              <a:gdLst/>
              <a:ahLst/>
              <a:cxnLst/>
              <a:rect r="r" b="b" t="t" l="l"/>
              <a:pathLst>
                <a:path h="442293" w="1116539">
                  <a:moveTo>
                    <a:pt x="45655" y="0"/>
                  </a:moveTo>
                  <a:lnTo>
                    <a:pt x="1070884" y="0"/>
                  </a:lnTo>
                  <a:cubicBezTo>
                    <a:pt x="1082992" y="0"/>
                    <a:pt x="1094605" y="4810"/>
                    <a:pt x="1103167" y="13372"/>
                  </a:cubicBezTo>
                  <a:cubicBezTo>
                    <a:pt x="1111729" y="21934"/>
                    <a:pt x="1116539" y="33547"/>
                    <a:pt x="1116539" y="45655"/>
                  </a:cubicBezTo>
                  <a:lnTo>
                    <a:pt x="1116539" y="396638"/>
                  </a:lnTo>
                  <a:cubicBezTo>
                    <a:pt x="1116539" y="408746"/>
                    <a:pt x="1111729" y="420359"/>
                    <a:pt x="1103167" y="428921"/>
                  </a:cubicBezTo>
                  <a:cubicBezTo>
                    <a:pt x="1094605" y="437483"/>
                    <a:pt x="1082992" y="442293"/>
                    <a:pt x="1070884" y="442293"/>
                  </a:cubicBezTo>
                  <a:lnTo>
                    <a:pt x="45655" y="442293"/>
                  </a:lnTo>
                  <a:cubicBezTo>
                    <a:pt x="33547" y="442293"/>
                    <a:pt x="21934" y="437483"/>
                    <a:pt x="13372" y="428921"/>
                  </a:cubicBezTo>
                  <a:cubicBezTo>
                    <a:pt x="4810" y="420359"/>
                    <a:pt x="0" y="408746"/>
                    <a:pt x="0" y="396638"/>
                  </a:cubicBezTo>
                  <a:lnTo>
                    <a:pt x="0" y="45655"/>
                  </a:lnTo>
                  <a:cubicBezTo>
                    <a:pt x="0" y="33547"/>
                    <a:pt x="4810" y="21934"/>
                    <a:pt x="13372" y="13372"/>
                  </a:cubicBezTo>
                  <a:cubicBezTo>
                    <a:pt x="21934" y="4810"/>
                    <a:pt x="33547" y="0"/>
                    <a:pt x="45655" y="0"/>
                  </a:cubicBezTo>
                  <a:close/>
                </a:path>
              </a:pathLst>
            </a:custGeom>
            <a:solidFill>
              <a:srgbClr val="145DA0"/>
            </a:solidFill>
          </p:spPr>
        </p:sp>
        <p:sp>
          <p:nvSpPr>
            <p:cNvPr name="TextBox 9" id="9"/>
            <p:cNvSpPr txBox="true"/>
            <p:nvPr/>
          </p:nvSpPr>
          <p:spPr>
            <a:xfrm>
              <a:off x="0" y="-28575"/>
              <a:ext cx="1116539" cy="470868"/>
            </a:xfrm>
            <a:prstGeom prst="rect">
              <a:avLst/>
            </a:prstGeom>
          </p:spPr>
          <p:txBody>
            <a:bodyPr anchor="ctr" rtlCol="false" tIns="50800" lIns="50800" bIns="50800" rIns="50800"/>
            <a:lstStyle/>
            <a:p>
              <a:pPr algn="ctr">
                <a:lnSpc>
                  <a:spcPts val="2590"/>
                </a:lnSpc>
              </a:pPr>
            </a:p>
          </p:txBody>
        </p:sp>
      </p:grpSp>
      <p:grpSp>
        <p:nvGrpSpPr>
          <p:cNvPr name="Group 10" id="10"/>
          <p:cNvGrpSpPr/>
          <p:nvPr/>
        </p:nvGrpSpPr>
        <p:grpSpPr>
          <a:xfrm rot="0">
            <a:off x="6626008" y="4255875"/>
            <a:ext cx="5032024" cy="887625"/>
            <a:chOff x="0" y="0"/>
            <a:chExt cx="6651931" cy="1173368"/>
          </a:xfrm>
        </p:grpSpPr>
        <p:sp>
          <p:nvSpPr>
            <p:cNvPr name="Freeform 11" id="11"/>
            <p:cNvSpPr/>
            <p:nvPr/>
          </p:nvSpPr>
          <p:spPr>
            <a:xfrm flipH="false" flipV="false" rot="0">
              <a:off x="0" y="0"/>
              <a:ext cx="6651879" cy="1173392"/>
            </a:xfrm>
            <a:custGeom>
              <a:avLst/>
              <a:gdLst/>
              <a:ahLst/>
              <a:cxnLst/>
              <a:rect r="r" b="b" t="t" l="l"/>
              <a:pathLst>
                <a:path h="1173392" w="6651879">
                  <a:moveTo>
                    <a:pt x="0" y="0"/>
                  </a:moveTo>
                  <a:lnTo>
                    <a:pt x="6651879" y="0"/>
                  </a:lnTo>
                  <a:lnTo>
                    <a:pt x="6651879" y="1173392"/>
                  </a:lnTo>
                  <a:lnTo>
                    <a:pt x="0" y="1173392"/>
                  </a:lnTo>
                  <a:lnTo>
                    <a:pt x="0" y="0"/>
                  </a:lnTo>
                  <a:close/>
                </a:path>
              </a:pathLst>
            </a:custGeom>
            <a:blipFill>
              <a:blip r:embed="rId2"/>
              <a:stretch>
                <a:fillRect l="0" t="-6033" r="0" b="-6031"/>
              </a:stretch>
            </a:blipFill>
          </p:spPr>
        </p:sp>
      </p:grpSp>
      <p:grpSp>
        <p:nvGrpSpPr>
          <p:cNvPr name="Group 12" id="12"/>
          <p:cNvGrpSpPr/>
          <p:nvPr/>
        </p:nvGrpSpPr>
        <p:grpSpPr>
          <a:xfrm rot="0">
            <a:off x="7024321" y="3131527"/>
            <a:ext cx="4239358" cy="1679331"/>
            <a:chOff x="0" y="0"/>
            <a:chExt cx="1116539" cy="442293"/>
          </a:xfrm>
        </p:grpSpPr>
        <p:sp>
          <p:nvSpPr>
            <p:cNvPr name="Freeform 13" id="13"/>
            <p:cNvSpPr/>
            <p:nvPr/>
          </p:nvSpPr>
          <p:spPr>
            <a:xfrm flipH="false" flipV="false" rot="0">
              <a:off x="0" y="0"/>
              <a:ext cx="1116539" cy="442293"/>
            </a:xfrm>
            <a:custGeom>
              <a:avLst/>
              <a:gdLst/>
              <a:ahLst/>
              <a:cxnLst/>
              <a:rect r="r" b="b" t="t" l="l"/>
              <a:pathLst>
                <a:path h="442293" w="1116539">
                  <a:moveTo>
                    <a:pt x="45655" y="0"/>
                  </a:moveTo>
                  <a:lnTo>
                    <a:pt x="1070884" y="0"/>
                  </a:lnTo>
                  <a:cubicBezTo>
                    <a:pt x="1082992" y="0"/>
                    <a:pt x="1094605" y="4810"/>
                    <a:pt x="1103167" y="13372"/>
                  </a:cubicBezTo>
                  <a:cubicBezTo>
                    <a:pt x="1111729" y="21934"/>
                    <a:pt x="1116539" y="33547"/>
                    <a:pt x="1116539" y="45655"/>
                  </a:cubicBezTo>
                  <a:lnTo>
                    <a:pt x="1116539" y="396638"/>
                  </a:lnTo>
                  <a:cubicBezTo>
                    <a:pt x="1116539" y="408746"/>
                    <a:pt x="1111729" y="420359"/>
                    <a:pt x="1103167" y="428921"/>
                  </a:cubicBezTo>
                  <a:cubicBezTo>
                    <a:pt x="1094605" y="437483"/>
                    <a:pt x="1082992" y="442293"/>
                    <a:pt x="1070884" y="442293"/>
                  </a:cubicBezTo>
                  <a:lnTo>
                    <a:pt x="45655" y="442293"/>
                  </a:lnTo>
                  <a:cubicBezTo>
                    <a:pt x="33547" y="442293"/>
                    <a:pt x="21934" y="437483"/>
                    <a:pt x="13372" y="428921"/>
                  </a:cubicBezTo>
                  <a:cubicBezTo>
                    <a:pt x="4810" y="420359"/>
                    <a:pt x="0" y="408746"/>
                    <a:pt x="0" y="396638"/>
                  </a:cubicBezTo>
                  <a:lnTo>
                    <a:pt x="0" y="45655"/>
                  </a:lnTo>
                  <a:cubicBezTo>
                    <a:pt x="0" y="33547"/>
                    <a:pt x="4810" y="21934"/>
                    <a:pt x="13372" y="13372"/>
                  </a:cubicBezTo>
                  <a:cubicBezTo>
                    <a:pt x="21934" y="4810"/>
                    <a:pt x="33547" y="0"/>
                    <a:pt x="45655" y="0"/>
                  </a:cubicBezTo>
                  <a:close/>
                </a:path>
              </a:pathLst>
            </a:custGeom>
            <a:solidFill>
              <a:srgbClr val="145DA0"/>
            </a:solidFill>
          </p:spPr>
        </p:sp>
        <p:sp>
          <p:nvSpPr>
            <p:cNvPr name="TextBox 14" id="14"/>
            <p:cNvSpPr txBox="true"/>
            <p:nvPr/>
          </p:nvSpPr>
          <p:spPr>
            <a:xfrm>
              <a:off x="0" y="-28575"/>
              <a:ext cx="1116539" cy="470868"/>
            </a:xfrm>
            <a:prstGeom prst="rect">
              <a:avLst/>
            </a:prstGeom>
          </p:spPr>
          <p:txBody>
            <a:bodyPr anchor="ctr" rtlCol="false" tIns="50800" lIns="50800" bIns="50800" rIns="50800"/>
            <a:lstStyle/>
            <a:p>
              <a:pPr algn="ctr">
                <a:lnSpc>
                  <a:spcPts val="2590"/>
                </a:lnSpc>
              </a:pPr>
            </a:p>
          </p:txBody>
        </p:sp>
      </p:grpSp>
      <p:grpSp>
        <p:nvGrpSpPr>
          <p:cNvPr name="Group 15" id="15"/>
          <p:cNvGrpSpPr/>
          <p:nvPr/>
        </p:nvGrpSpPr>
        <p:grpSpPr>
          <a:xfrm rot="0">
            <a:off x="12600896" y="4255875"/>
            <a:ext cx="5032024" cy="887625"/>
            <a:chOff x="0" y="0"/>
            <a:chExt cx="6651931" cy="1173368"/>
          </a:xfrm>
        </p:grpSpPr>
        <p:sp>
          <p:nvSpPr>
            <p:cNvPr name="Freeform 16" id="16"/>
            <p:cNvSpPr/>
            <p:nvPr/>
          </p:nvSpPr>
          <p:spPr>
            <a:xfrm flipH="false" flipV="false" rot="0">
              <a:off x="0" y="0"/>
              <a:ext cx="6651879" cy="1173392"/>
            </a:xfrm>
            <a:custGeom>
              <a:avLst/>
              <a:gdLst/>
              <a:ahLst/>
              <a:cxnLst/>
              <a:rect r="r" b="b" t="t" l="l"/>
              <a:pathLst>
                <a:path h="1173392" w="6651879">
                  <a:moveTo>
                    <a:pt x="0" y="0"/>
                  </a:moveTo>
                  <a:lnTo>
                    <a:pt x="6651879" y="0"/>
                  </a:lnTo>
                  <a:lnTo>
                    <a:pt x="6651879" y="1173392"/>
                  </a:lnTo>
                  <a:lnTo>
                    <a:pt x="0" y="1173392"/>
                  </a:lnTo>
                  <a:lnTo>
                    <a:pt x="0" y="0"/>
                  </a:lnTo>
                  <a:close/>
                </a:path>
              </a:pathLst>
            </a:custGeom>
            <a:blipFill>
              <a:blip r:embed="rId2"/>
              <a:stretch>
                <a:fillRect l="0" t="-6033" r="0" b="-6031"/>
              </a:stretch>
            </a:blipFill>
          </p:spPr>
        </p:sp>
      </p:grpSp>
      <p:grpSp>
        <p:nvGrpSpPr>
          <p:cNvPr name="Group 17" id="17"/>
          <p:cNvGrpSpPr/>
          <p:nvPr/>
        </p:nvGrpSpPr>
        <p:grpSpPr>
          <a:xfrm rot="0">
            <a:off x="12997229" y="3131527"/>
            <a:ext cx="4239358" cy="1679331"/>
            <a:chOff x="0" y="0"/>
            <a:chExt cx="1116539" cy="442293"/>
          </a:xfrm>
        </p:grpSpPr>
        <p:sp>
          <p:nvSpPr>
            <p:cNvPr name="Freeform 18" id="18"/>
            <p:cNvSpPr/>
            <p:nvPr/>
          </p:nvSpPr>
          <p:spPr>
            <a:xfrm flipH="false" flipV="false" rot="0">
              <a:off x="0" y="0"/>
              <a:ext cx="1116539" cy="442293"/>
            </a:xfrm>
            <a:custGeom>
              <a:avLst/>
              <a:gdLst/>
              <a:ahLst/>
              <a:cxnLst/>
              <a:rect r="r" b="b" t="t" l="l"/>
              <a:pathLst>
                <a:path h="442293" w="1116539">
                  <a:moveTo>
                    <a:pt x="45655" y="0"/>
                  </a:moveTo>
                  <a:lnTo>
                    <a:pt x="1070884" y="0"/>
                  </a:lnTo>
                  <a:cubicBezTo>
                    <a:pt x="1082992" y="0"/>
                    <a:pt x="1094605" y="4810"/>
                    <a:pt x="1103167" y="13372"/>
                  </a:cubicBezTo>
                  <a:cubicBezTo>
                    <a:pt x="1111729" y="21934"/>
                    <a:pt x="1116539" y="33547"/>
                    <a:pt x="1116539" y="45655"/>
                  </a:cubicBezTo>
                  <a:lnTo>
                    <a:pt x="1116539" y="396638"/>
                  </a:lnTo>
                  <a:cubicBezTo>
                    <a:pt x="1116539" y="408746"/>
                    <a:pt x="1111729" y="420359"/>
                    <a:pt x="1103167" y="428921"/>
                  </a:cubicBezTo>
                  <a:cubicBezTo>
                    <a:pt x="1094605" y="437483"/>
                    <a:pt x="1082992" y="442293"/>
                    <a:pt x="1070884" y="442293"/>
                  </a:cubicBezTo>
                  <a:lnTo>
                    <a:pt x="45655" y="442293"/>
                  </a:lnTo>
                  <a:cubicBezTo>
                    <a:pt x="33547" y="442293"/>
                    <a:pt x="21934" y="437483"/>
                    <a:pt x="13372" y="428921"/>
                  </a:cubicBezTo>
                  <a:cubicBezTo>
                    <a:pt x="4810" y="420359"/>
                    <a:pt x="0" y="408746"/>
                    <a:pt x="0" y="396638"/>
                  </a:cubicBezTo>
                  <a:lnTo>
                    <a:pt x="0" y="45655"/>
                  </a:lnTo>
                  <a:cubicBezTo>
                    <a:pt x="0" y="33547"/>
                    <a:pt x="4810" y="21934"/>
                    <a:pt x="13372" y="13372"/>
                  </a:cubicBezTo>
                  <a:cubicBezTo>
                    <a:pt x="21934" y="4810"/>
                    <a:pt x="33547" y="0"/>
                    <a:pt x="45655" y="0"/>
                  </a:cubicBezTo>
                  <a:close/>
                </a:path>
              </a:pathLst>
            </a:custGeom>
            <a:solidFill>
              <a:srgbClr val="145DA0"/>
            </a:solidFill>
          </p:spPr>
        </p:sp>
        <p:sp>
          <p:nvSpPr>
            <p:cNvPr name="TextBox 19" id="19"/>
            <p:cNvSpPr txBox="true"/>
            <p:nvPr/>
          </p:nvSpPr>
          <p:spPr>
            <a:xfrm>
              <a:off x="0" y="-28575"/>
              <a:ext cx="1116539" cy="470868"/>
            </a:xfrm>
            <a:prstGeom prst="rect">
              <a:avLst/>
            </a:prstGeom>
          </p:spPr>
          <p:txBody>
            <a:bodyPr anchor="ctr" rtlCol="false" tIns="50800" lIns="50800" bIns="50800" rIns="50800"/>
            <a:lstStyle/>
            <a:p>
              <a:pPr algn="ctr">
                <a:lnSpc>
                  <a:spcPts val="2590"/>
                </a:lnSpc>
              </a:pPr>
            </a:p>
          </p:txBody>
        </p:sp>
      </p:grpSp>
      <p:grpSp>
        <p:nvGrpSpPr>
          <p:cNvPr name="Group 20" id="20"/>
          <p:cNvGrpSpPr/>
          <p:nvPr/>
        </p:nvGrpSpPr>
        <p:grpSpPr>
          <a:xfrm rot="0">
            <a:off x="10084883" y="6962653"/>
            <a:ext cx="5032024" cy="887625"/>
            <a:chOff x="0" y="0"/>
            <a:chExt cx="6651931" cy="1173368"/>
          </a:xfrm>
        </p:grpSpPr>
        <p:sp>
          <p:nvSpPr>
            <p:cNvPr name="Freeform 21" id="21"/>
            <p:cNvSpPr/>
            <p:nvPr/>
          </p:nvSpPr>
          <p:spPr>
            <a:xfrm flipH="false" flipV="false" rot="0">
              <a:off x="0" y="0"/>
              <a:ext cx="6651879" cy="1173392"/>
            </a:xfrm>
            <a:custGeom>
              <a:avLst/>
              <a:gdLst/>
              <a:ahLst/>
              <a:cxnLst/>
              <a:rect r="r" b="b" t="t" l="l"/>
              <a:pathLst>
                <a:path h="1173392" w="6651879">
                  <a:moveTo>
                    <a:pt x="0" y="0"/>
                  </a:moveTo>
                  <a:lnTo>
                    <a:pt x="6651879" y="0"/>
                  </a:lnTo>
                  <a:lnTo>
                    <a:pt x="6651879" y="1173392"/>
                  </a:lnTo>
                  <a:lnTo>
                    <a:pt x="0" y="1173392"/>
                  </a:lnTo>
                  <a:lnTo>
                    <a:pt x="0" y="0"/>
                  </a:lnTo>
                  <a:close/>
                </a:path>
              </a:pathLst>
            </a:custGeom>
            <a:blipFill>
              <a:blip r:embed="rId2"/>
              <a:stretch>
                <a:fillRect l="0" t="-6033" r="0" b="-6031"/>
              </a:stretch>
            </a:blipFill>
          </p:spPr>
        </p:sp>
      </p:grpSp>
      <p:grpSp>
        <p:nvGrpSpPr>
          <p:cNvPr name="Group 22" id="22"/>
          <p:cNvGrpSpPr/>
          <p:nvPr/>
        </p:nvGrpSpPr>
        <p:grpSpPr>
          <a:xfrm rot="0">
            <a:off x="10084883" y="5857875"/>
            <a:ext cx="5032024" cy="1679331"/>
            <a:chOff x="0" y="0"/>
            <a:chExt cx="1325307" cy="442293"/>
          </a:xfrm>
        </p:grpSpPr>
        <p:sp>
          <p:nvSpPr>
            <p:cNvPr name="Freeform 23" id="23"/>
            <p:cNvSpPr/>
            <p:nvPr/>
          </p:nvSpPr>
          <p:spPr>
            <a:xfrm flipH="false" flipV="false" rot="0">
              <a:off x="0" y="0"/>
              <a:ext cx="1325307" cy="442293"/>
            </a:xfrm>
            <a:custGeom>
              <a:avLst/>
              <a:gdLst/>
              <a:ahLst/>
              <a:cxnLst/>
              <a:rect r="r" b="b" t="t" l="l"/>
              <a:pathLst>
                <a:path h="442293" w="1325307">
                  <a:moveTo>
                    <a:pt x="38463" y="0"/>
                  </a:moveTo>
                  <a:lnTo>
                    <a:pt x="1286844" y="0"/>
                  </a:lnTo>
                  <a:cubicBezTo>
                    <a:pt x="1297045" y="0"/>
                    <a:pt x="1306828" y="4052"/>
                    <a:pt x="1314041" y="11266"/>
                  </a:cubicBezTo>
                  <a:cubicBezTo>
                    <a:pt x="1321254" y="18479"/>
                    <a:pt x="1325307" y="28262"/>
                    <a:pt x="1325307" y="38463"/>
                  </a:cubicBezTo>
                  <a:lnTo>
                    <a:pt x="1325307" y="403830"/>
                  </a:lnTo>
                  <a:cubicBezTo>
                    <a:pt x="1325307" y="425072"/>
                    <a:pt x="1308086" y="442293"/>
                    <a:pt x="1286844" y="442293"/>
                  </a:cubicBezTo>
                  <a:lnTo>
                    <a:pt x="38463" y="442293"/>
                  </a:lnTo>
                  <a:cubicBezTo>
                    <a:pt x="28262" y="442293"/>
                    <a:pt x="18479" y="438240"/>
                    <a:pt x="11266" y="431027"/>
                  </a:cubicBezTo>
                  <a:cubicBezTo>
                    <a:pt x="4052" y="423814"/>
                    <a:pt x="0" y="414031"/>
                    <a:pt x="0" y="403830"/>
                  </a:cubicBezTo>
                  <a:lnTo>
                    <a:pt x="0" y="38463"/>
                  </a:lnTo>
                  <a:cubicBezTo>
                    <a:pt x="0" y="28262"/>
                    <a:pt x="4052" y="18479"/>
                    <a:pt x="11266" y="11266"/>
                  </a:cubicBezTo>
                  <a:cubicBezTo>
                    <a:pt x="18479" y="4052"/>
                    <a:pt x="28262" y="0"/>
                    <a:pt x="38463" y="0"/>
                  </a:cubicBezTo>
                  <a:close/>
                </a:path>
              </a:pathLst>
            </a:custGeom>
            <a:solidFill>
              <a:srgbClr val="145DA0"/>
            </a:solidFill>
          </p:spPr>
        </p:sp>
        <p:sp>
          <p:nvSpPr>
            <p:cNvPr name="TextBox 24" id="24"/>
            <p:cNvSpPr txBox="true"/>
            <p:nvPr/>
          </p:nvSpPr>
          <p:spPr>
            <a:xfrm>
              <a:off x="0" y="-28575"/>
              <a:ext cx="1325307" cy="470868"/>
            </a:xfrm>
            <a:prstGeom prst="rect">
              <a:avLst/>
            </a:prstGeom>
          </p:spPr>
          <p:txBody>
            <a:bodyPr anchor="ctr" rtlCol="false" tIns="50800" lIns="50800" bIns="50800" rIns="50800"/>
            <a:lstStyle/>
            <a:p>
              <a:pPr algn="ctr">
                <a:lnSpc>
                  <a:spcPts val="2590"/>
                </a:lnSpc>
              </a:pPr>
            </a:p>
          </p:txBody>
        </p:sp>
      </p:grpSp>
      <p:grpSp>
        <p:nvGrpSpPr>
          <p:cNvPr name="Group 25" id="25"/>
          <p:cNvGrpSpPr/>
          <p:nvPr/>
        </p:nvGrpSpPr>
        <p:grpSpPr>
          <a:xfrm rot="0">
            <a:off x="3555130" y="6962653"/>
            <a:ext cx="5032024" cy="887625"/>
            <a:chOff x="0" y="0"/>
            <a:chExt cx="6651931" cy="1173368"/>
          </a:xfrm>
        </p:grpSpPr>
        <p:sp>
          <p:nvSpPr>
            <p:cNvPr name="Freeform 26" id="26"/>
            <p:cNvSpPr/>
            <p:nvPr/>
          </p:nvSpPr>
          <p:spPr>
            <a:xfrm flipH="false" flipV="false" rot="0">
              <a:off x="0" y="0"/>
              <a:ext cx="6651879" cy="1173392"/>
            </a:xfrm>
            <a:custGeom>
              <a:avLst/>
              <a:gdLst/>
              <a:ahLst/>
              <a:cxnLst/>
              <a:rect r="r" b="b" t="t" l="l"/>
              <a:pathLst>
                <a:path h="1173392" w="6651879">
                  <a:moveTo>
                    <a:pt x="0" y="0"/>
                  </a:moveTo>
                  <a:lnTo>
                    <a:pt x="6651879" y="0"/>
                  </a:lnTo>
                  <a:lnTo>
                    <a:pt x="6651879" y="1173392"/>
                  </a:lnTo>
                  <a:lnTo>
                    <a:pt x="0" y="1173392"/>
                  </a:lnTo>
                  <a:lnTo>
                    <a:pt x="0" y="0"/>
                  </a:lnTo>
                  <a:close/>
                </a:path>
              </a:pathLst>
            </a:custGeom>
            <a:blipFill>
              <a:blip r:embed="rId2"/>
              <a:stretch>
                <a:fillRect l="0" t="-6033" r="0" b="-6031"/>
              </a:stretch>
            </a:blipFill>
          </p:spPr>
        </p:sp>
      </p:grpSp>
      <p:grpSp>
        <p:nvGrpSpPr>
          <p:cNvPr name="Group 27" id="27"/>
          <p:cNvGrpSpPr/>
          <p:nvPr/>
        </p:nvGrpSpPr>
        <p:grpSpPr>
          <a:xfrm rot="0">
            <a:off x="3555130" y="5857875"/>
            <a:ext cx="5032024" cy="1679331"/>
            <a:chOff x="0" y="0"/>
            <a:chExt cx="1325307" cy="442293"/>
          </a:xfrm>
        </p:grpSpPr>
        <p:sp>
          <p:nvSpPr>
            <p:cNvPr name="Freeform 28" id="28"/>
            <p:cNvSpPr/>
            <p:nvPr/>
          </p:nvSpPr>
          <p:spPr>
            <a:xfrm flipH="false" flipV="false" rot="0">
              <a:off x="0" y="0"/>
              <a:ext cx="1325307" cy="442293"/>
            </a:xfrm>
            <a:custGeom>
              <a:avLst/>
              <a:gdLst/>
              <a:ahLst/>
              <a:cxnLst/>
              <a:rect r="r" b="b" t="t" l="l"/>
              <a:pathLst>
                <a:path h="442293" w="1325307">
                  <a:moveTo>
                    <a:pt x="38463" y="0"/>
                  </a:moveTo>
                  <a:lnTo>
                    <a:pt x="1286844" y="0"/>
                  </a:lnTo>
                  <a:cubicBezTo>
                    <a:pt x="1297045" y="0"/>
                    <a:pt x="1306828" y="4052"/>
                    <a:pt x="1314041" y="11266"/>
                  </a:cubicBezTo>
                  <a:cubicBezTo>
                    <a:pt x="1321254" y="18479"/>
                    <a:pt x="1325307" y="28262"/>
                    <a:pt x="1325307" y="38463"/>
                  </a:cubicBezTo>
                  <a:lnTo>
                    <a:pt x="1325307" y="403830"/>
                  </a:lnTo>
                  <a:cubicBezTo>
                    <a:pt x="1325307" y="425072"/>
                    <a:pt x="1308086" y="442293"/>
                    <a:pt x="1286844" y="442293"/>
                  </a:cubicBezTo>
                  <a:lnTo>
                    <a:pt x="38463" y="442293"/>
                  </a:lnTo>
                  <a:cubicBezTo>
                    <a:pt x="28262" y="442293"/>
                    <a:pt x="18479" y="438240"/>
                    <a:pt x="11266" y="431027"/>
                  </a:cubicBezTo>
                  <a:cubicBezTo>
                    <a:pt x="4052" y="423814"/>
                    <a:pt x="0" y="414031"/>
                    <a:pt x="0" y="403830"/>
                  </a:cubicBezTo>
                  <a:lnTo>
                    <a:pt x="0" y="38463"/>
                  </a:lnTo>
                  <a:cubicBezTo>
                    <a:pt x="0" y="28262"/>
                    <a:pt x="4052" y="18479"/>
                    <a:pt x="11266" y="11266"/>
                  </a:cubicBezTo>
                  <a:cubicBezTo>
                    <a:pt x="18479" y="4052"/>
                    <a:pt x="28262" y="0"/>
                    <a:pt x="38463" y="0"/>
                  </a:cubicBezTo>
                  <a:close/>
                </a:path>
              </a:pathLst>
            </a:custGeom>
            <a:solidFill>
              <a:srgbClr val="145DA0"/>
            </a:solidFill>
          </p:spPr>
        </p:sp>
        <p:sp>
          <p:nvSpPr>
            <p:cNvPr name="TextBox 29" id="29"/>
            <p:cNvSpPr txBox="true"/>
            <p:nvPr/>
          </p:nvSpPr>
          <p:spPr>
            <a:xfrm>
              <a:off x="0" y="-28575"/>
              <a:ext cx="1325307" cy="470868"/>
            </a:xfrm>
            <a:prstGeom prst="rect">
              <a:avLst/>
            </a:prstGeom>
          </p:spPr>
          <p:txBody>
            <a:bodyPr anchor="ctr" rtlCol="false" tIns="50800" lIns="50800" bIns="50800" rIns="50800"/>
            <a:lstStyle/>
            <a:p>
              <a:pPr algn="ctr">
                <a:lnSpc>
                  <a:spcPts val="2590"/>
                </a:lnSpc>
              </a:pPr>
            </a:p>
          </p:txBody>
        </p:sp>
      </p:grpSp>
      <p:grpSp>
        <p:nvGrpSpPr>
          <p:cNvPr name="Group 30" id="30"/>
          <p:cNvGrpSpPr/>
          <p:nvPr/>
        </p:nvGrpSpPr>
        <p:grpSpPr>
          <a:xfrm rot="2196994">
            <a:off x="15186591" y="-4200221"/>
            <a:ext cx="7013512" cy="7013512"/>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3">
                <a:alphaModFix amt="60000"/>
              </a:blip>
              <a:stretch>
                <a:fillRect l="-39887" t="0" r="-39887" b="0"/>
              </a:stretch>
            </a:blipFill>
          </p:spPr>
        </p:sp>
      </p:grpSp>
      <p:sp>
        <p:nvSpPr>
          <p:cNvPr name="TextBox 32" id="32"/>
          <p:cNvSpPr txBox="true"/>
          <p:nvPr/>
        </p:nvSpPr>
        <p:spPr>
          <a:xfrm rot="0">
            <a:off x="1397566" y="3320317"/>
            <a:ext cx="3539133" cy="1146175"/>
          </a:xfrm>
          <a:prstGeom prst="rect">
            <a:avLst/>
          </a:prstGeom>
        </p:spPr>
        <p:txBody>
          <a:bodyPr anchor="t" rtlCol="false" tIns="0" lIns="0" bIns="0" rIns="0">
            <a:spAutoFit/>
          </a:bodyPr>
          <a:lstStyle/>
          <a:p>
            <a:pPr algn="ctr">
              <a:lnSpc>
                <a:spcPts val="4900"/>
              </a:lnSpc>
            </a:pPr>
            <a:r>
              <a:rPr lang="en-US" sz="3500" b="true">
                <a:solidFill>
                  <a:srgbClr val="FFFFFF"/>
                </a:solidFill>
                <a:latin typeface="Montserrat 1 Bold"/>
                <a:ea typeface="Montserrat 1 Bold"/>
                <a:cs typeface="Montserrat 1 Bold"/>
                <a:sym typeface="Montserrat 1 Bold"/>
              </a:rPr>
              <a:t>Lê Thị Mỹ Trâm</a:t>
            </a:r>
          </a:p>
          <a:p>
            <a:pPr algn="ctr">
              <a:lnSpc>
                <a:spcPts val="4200"/>
              </a:lnSpc>
              <a:spcBef>
                <a:spcPct val="0"/>
              </a:spcBef>
            </a:pPr>
            <a:r>
              <a:rPr lang="en-US" sz="3000" i="true">
                <a:solidFill>
                  <a:srgbClr val="FFFFFF"/>
                </a:solidFill>
                <a:latin typeface="Montserrat 1 Italics"/>
                <a:ea typeface="Montserrat 1 Italics"/>
                <a:cs typeface="Montserrat 1 Italics"/>
                <a:sym typeface="Montserrat 1 Italics"/>
              </a:rPr>
              <a:t>Nhóm trưởng</a:t>
            </a:r>
          </a:p>
        </p:txBody>
      </p:sp>
      <p:sp>
        <p:nvSpPr>
          <p:cNvPr name="TextBox 33" id="33"/>
          <p:cNvSpPr txBox="true"/>
          <p:nvPr/>
        </p:nvSpPr>
        <p:spPr>
          <a:xfrm rot="0">
            <a:off x="7529562" y="3629880"/>
            <a:ext cx="3228876" cy="606425"/>
          </a:xfrm>
          <a:prstGeom prst="rect">
            <a:avLst/>
          </a:prstGeom>
        </p:spPr>
        <p:txBody>
          <a:bodyPr anchor="t" rtlCol="false" tIns="0" lIns="0" bIns="0" rIns="0">
            <a:spAutoFit/>
          </a:bodyPr>
          <a:lstStyle/>
          <a:p>
            <a:pPr algn="ctr">
              <a:lnSpc>
                <a:spcPts val="4900"/>
              </a:lnSpc>
              <a:spcBef>
                <a:spcPct val="0"/>
              </a:spcBef>
            </a:pPr>
            <a:r>
              <a:rPr lang="en-US" b="true" sz="3500">
                <a:solidFill>
                  <a:srgbClr val="FFFFFF"/>
                </a:solidFill>
                <a:latin typeface="Montserrat 1 Bold"/>
                <a:ea typeface="Montserrat 1 Bold"/>
                <a:cs typeface="Montserrat 1 Bold"/>
                <a:sym typeface="Montserrat 1 Bold"/>
              </a:rPr>
              <a:t>Bùi Quý Ngân</a:t>
            </a:r>
          </a:p>
        </p:txBody>
      </p:sp>
      <p:sp>
        <p:nvSpPr>
          <p:cNvPr name="TextBox 34" id="34"/>
          <p:cNvSpPr txBox="true"/>
          <p:nvPr/>
        </p:nvSpPr>
        <p:spPr>
          <a:xfrm rot="0">
            <a:off x="13103313" y="3629880"/>
            <a:ext cx="4027190" cy="606425"/>
          </a:xfrm>
          <a:prstGeom prst="rect">
            <a:avLst/>
          </a:prstGeom>
        </p:spPr>
        <p:txBody>
          <a:bodyPr anchor="t" rtlCol="false" tIns="0" lIns="0" bIns="0" rIns="0">
            <a:spAutoFit/>
          </a:bodyPr>
          <a:lstStyle/>
          <a:p>
            <a:pPr algn="ctr">
              <a:lnSpc>
                <a:spcPts val="4900"/>
              </a:lnSpc>
              <a:spcBef>
                <a:spcPct val="0"/>
              </a:spcBef>
            </a:pPr>
            <a:r>
              <a:rPr lang="en-US" b="true" sz="3500">
                <a:solidFill>
                  <a:srgbClr val="FFFFFF"/>
                </a:solidFill>
                <a:latin typeface="Montserrat 1 Bold"/>
                <a:ea typeface="Montserrat 1 Bold"/>
                <a:cs typeface="Montserrat 1 Bold"/>
                <a:sym typeface="Montserrat 1 Bold"/>
              </a:rPr>
              <a:t>Cái Thị Xuân Tiên</a:t>
            </a:r>
          </a:p>
        </p:txBody>
      </p:sp>
      <p:sp>
        <p:nvSpPr>
          <p:cNvPr name="TextBox 35" id="35"/>
          <p:cNvSpPr txBox="true"/>
          <p:nvPr/>
        </p:nvSpPr>
        <p:spPr>
          <a:xfrm rot="0">
            <a:off x="10228774" y="6356228"/>
            <a:ext cx="4744244" cy="606425"/>
          </a:xfrm>
          <a:prstGeom prst="rect">
            <a:avLst/>
          </a:prstGeom>
        </p:spPr>
        <p:txBody>
          <a:bodyPr anchor="t" rtlCol="false" tIns="0" lIns="0" bIns="0" rIns="0">
            <a:spAutoFit/>
          </a:bodyPr>
          <a:lstStyle/>
          <a:p>
            <a:pPr algn="ctr">
              <a:lnSpc>
                <a:spcPts val="4900"/>
              </a:lnSpc>
              <a:spcBef>
                <a:spcPct val="0"/>
              </a:spcBef>
            </a:pPr>
            <a:r>
              <a:rPr lang="en-US" b="true" sz="3500">
                <a:solidFill>
                  <a:srgbClr val="FFFFFF"/>
                </a:solidFill>
                <a:latin typeface="Montserrat 1 Bold"/>
                <a:ea typeface="Montserrat 1 Bold"/>
                <a:cs typeface="Montserrat 1 Bold"/>
                <a:sym typeface="Montserrat 1 Bold"/>
              </a:rPr>
              <a:t>Hồ Thị Phương Thảo</a:t>
            </a:r>
          </a:p>
        </p:txBody>
      </p:sp>
      <p:sp>
        <p:nvSpPr>
          <p:cNvPr name="TextBox 36" id="36"/>
          <p:cNvSpPr txBox="true"/>
          <p:nvPr/>
        </p:nvSpPr>
        <p:spPr>
          <a:xfrm rot="0">
            <a:off x="3819273" y="6356228"/>
            <a:ext cx="4503738" cy="606425"/>
          </a:xfrm>
          <a:prstGeom prst="rect">
            <a:avLst/>
          </a:prstGeom>
        </p:spPr>
        <p:txBody>
          <a:bodyPr anchor="t" rtlCol="false" tIns="0" lIns="0" bIns="0" rIns="0">
            <a:spAutoFit/>
          </a:bodyPr>
          <a:lstStyle/>
          <a:p>
            <a:pPr algn="ctr">
              <a:lnSpc>
                <a:spcPts val="4900"/>
              </a:lnSpc>
              <a:spcBef>
                <a:spcPct val="0"/>
              </a:spcBef>
            </a:pPr>
            <a:r>
              <a:rPr lang="en-US" b="true" sz="3500">
                <a:solidFill>
                  <a:srgbClr val="FFFFFF"/>
                </a:solidFill>
                <a:latin typeface="Montserrat 1 Bold"/>
                <a:ea typeface="Montserrat 1 Bold"/>
                <a:cs typeface="Montserrat 1 Bold"/>
                <a:sym typeface="Montserrat 1 Bold"/>
              </a:rPr>
              <a:t>Trần Mai Thu Trang</a:t>
            </a:r>
          </a:p>
        </p:txBody>
      </p:sp>
      <p:sp>
        <p:nvSpPr>
          <p:cNvPr name="Freeform 37" id="37"/>
          <p:cNvSpPr/>
          <p:nvPr/>
        </p:nvSpPr>
        <p:spPr>
          <a:xfrm flipH="false" flipV="false" rot="0">
            <a:off x="-3824680" y="6219825"/>
            <a:ext cx="9022503" cy="6886151"/>
          </a:xfrm>
          <a:custGeom>
            <a:avLst/>
            <a:gdLst/>
            <a:ahLst/>
            <a:cxnLst/>
            <a:rect r="r" b="b" t="t" l="l"/>
            <a:pathLst>
              <a:path h="6886151" w="9022503">
                <a:moveTo>
                  <a:pt x="0" y="0"/>
                </a:moveTo>
                <a:lnTo>
                  <a:pt x="9022503" y="0"/>
                </a:lnTo>
                <a:lnTo>
                  <a:pt x="9022503" y="6886151"/>
                </a:lnTo>
                <a:lnTo>
                  <a:pt x="0" y="6886151"/>
                </a:lnTo>
                <a:lnTo>
                  <a:pt x="0" y="0"/>
                </a:lnTo>
                <a:close/>
              </a:path>
            </a:pathLst>
          </a:custGeom>
          <a:blipFill>
            <a:blip r:embed="rId4"/>
            <a:stretch>
              <a:fillRect l="-22339" t="-50337" r="-9379" b="-5331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2700000">
            <a:off x="509115" y="520464"/>
            <a:ext cx="1016472" cy="1016472"/>
            <a:chOff x="0" y="0"/>
            <a:chExt cx="894960" cy="894960"/>
          </a:xfrm>
        </p:grpSpPr>
        <p:sp>
          <p:nvSpPr>
            <p:cNvPr name="Freeform 3" id="3"/>
            <p:cNvSpPr/>
            <p:nvPr/>
          </p:nvSpPr>
          <p:spPr>
            <a:xfrm flipH="false" flipV="false" rot="0">
              <a:off x="0" y="-889"/>
              <a:ext cx="896747" cy="898525"/>
            </a:xfrm>
            <a:custGeom>
              <a:avLst/>
              <a:gdLst/>
              <a:ahLst/>
              <a:cxnLst/>
              <a:rect r="r" b="b" t="t" l="l"/>
              <a:pathLst>
                <a:path h="898525" w="896747">
                  <a:moveTo>
                    <a:pt x="0" y="448310"/>
                  </a:moveTo>
                  <a:cubicBezTo>
                    <a:pt x="0" y="201930"/>
                    <a:pt x="199390" y="1778"/>
                    <a:pt x="445897" y="889"/>
                  </a:cubicBezTo>
                  <a:cubicBezTo>
                    <a:pt x="692404" y="0"/>
                    <a:pt x="893191" y="198628"/>
                    <a:pt x="894969" y="445135"/>
                  </a:cubicBezTo>
                  <a:cubicBezTo>
                    <a:pt x="896747" y="691642"/>
                    <a:pt x="698881" y="893191"/>
                    <a:pt x="452374" y="895858"/>
                  </a:cubicBezTo>
                  <a:cubicBezTo>
                    <a:pt x="205867" y="898525"/>
                    <a:pt x="3683" y="701294"/>
                    <a:pt x="0" y="454914"/>
                  </a:cubicBezTo>
                  <a:close/>
                </a:path>
              </a:pathLst>
            </a:custGeom>
            <a:solidFill>
              <a:srgbClr val="145DA0"/>
            </a:solidFill>
          </p:spPr>
        </p:sp>
      </p:grpSp>
      <p:sp>
        <p:nvSpPr>
          <p:cNvPr name="Freeform 4" id="4"/>
          <p:cNvSpPr/>
          <p:nvPr/>
        </p:nvSpPr>
        <p:spPr>
          <a:xfrm flipH="false" flipV="false" rot="-10800000">
            <a:off x="17447220" y="0"/>
            <a:ext cx="840780" cy="10287000"/>
          </a:xfrm>
          <a:custGeom>
            <a:avLst/>
            <a:gdLst/>
            <a:ahLst/>
            <a:cxnLst/>
            <a:rect r="r" b="b" t="t" l="l"/>
            <a:pathLst>
              <a:path h="10287000" w="840780">
                <a:moveTo>
                  <a:pt x="0" y="0"/>
                </a:moveTo>
                <a:lnTo>
                  <a:pt x="840780" y="0"/>
                </a:lnTo>
                <a:lnTo>
                  <a:pt x="8407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97331" y="6299049"/>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4">
              <a:alphaModFix amt="26000"/>
            </a:blip>
            <a:stretch>
              <a:fillRect l="-22339" t="-50337" r="-9379" b="-53310"/>
            </a:stretch>
          </a:blipFill>
        </p:spPr>
      </p:sp>
      <p:sp>
        <p:nvSpPr>
          <p:cNvPr name="Freeform 6" id="6"/>
          <p:cNvSpPr/>
          <p:nvPr/>
        </p:nvSpPr>
        <p:spPr>
          <a:xfrm flipH="false" flipV="false" rot="0">
            <a:off x="8093661" y="1747454"/>
            <a:ext cx="8690157" cy="7397496"/>
          </a:xfrm>
          <a:custGeom>
            <a:avLst/>
            <a:gdLst/>
            <a:ahLst/>
            <a:cxnLst/>
            <a:rect r="r" b="b" t="t" l="l"/>
            <a:pathLst>
              <a:path h="7397496" w="8690157">
                <a:moveTo>
                  <a:pt x="0" y="0"/>
                </a:moveTo>
                <a:lnTo>
                  <a:pt x="8690156" y="0"/>
                </a:lnTo>
                <a:lnTo>
                  <a:pt x="8690156" y="7397496"/>
                </a:lnTo>
                <a:lnTo>
                  <a:pt x="0" y="7397496"/>
                </a:lnTo>
                <a:lnTo>
                  <a:pt x="0" y="0"/>
                </a:lnTo>
                <a:close/>
              </a:path>
            </a:pathLst>
          </a:custGeom>
          <a:blipFill>
            <a:blip r:embed="rId5"/>
            <a:stretch>
              <a:fillRect l="0" t="0" r="0" b="0"/>
            </a:stretch>
          </a:blipFill>
        </p:spPr>
      </p:sp>
      <p:sp>
        <p:nvSpPr>
          <p:cNvPr name="TextBox 7" id="7"/>
          <p:cNvSpPr txBox="true"/>
          <p:nvPr/>
        </p:nvSpPr>
        <p:spPr>
          <a:xfrm rot="0">
            <a:off x="621598" y="685800"/>
            <a:ext cx="774678" cy="685800"/>
          </a:xfrm>
          <a:prstGeom prst="rect">
            <a:avLst/>
          </a:prstGeom>
        </p:spPr>
        <p:txBody>
          <a:bodyPr anchor="t" rtlCol="false" tIns="0" lIns="0" bIns="0" rIns="0">
            <a:spAutoFit/>
          </a:bodyPr>
          <a:lstStyle/>
          <a:p>
            <a:pPr algn="ctr">
              <a:lnSpc>
                <a:spcPts val="5400"/>
              </a:lnSpc>
            </a:pPr>
            <a:r>
              <a:rPr lang="en-US" sz="4500" spc="62">
                <a:solidFill>
                  <a:srgbClr val="FFFFFF"/>
                </a:solidFill>
                <a:latin typeface="Montserrat 2"/>
                <a:ea typeface="Montserrat 2"/>
                <a:cs typeface="Montserrat 2"/>
                <a:sym typeface="Montserrat 2"/>
              </a:rPr>
              <a:t>01</a:t>
            </a:r>
          </a:p>
        </p:txBody>
      </p:sp>
      <p:sp>
        <p:nvSpPr>
          <p:cNvPr name="TextBox 8" id="8"/>
          <p:cNvSpPr txBox="true"/>
          <p:nvPr/>
        </p:nvSpPr>
        <p:spPr>
          <a:xfrm rot="0">
            <a:off x="1810238" y="685800"/>
            <a:ext cx="12635147" cy="685800"/>
          </a:xfrm>
          <a:prstGeom prst="rect">
            <a:avLst/>
          </a:prstGeom>
        </p:spPr>
        <p:txBody>
          <a:bodyPr anchor="t" rtlCol="false" tIns="0" lIns="0" bIns="0" rIns="0">
            <a:spAutoFit/>
          </a:bodyPr>
          <a:lstStyle/>
          <a:p>
            <a:pPr algn="l">
              <a:lnSpc>
                <a:spcPts val="5400"/>
              </a:lnSpc>
            </a:pPr>
            <a:r>
              <a:rPr lang="en-US" b="true" sz="4500">
                <a:solidFill>
                  <a:srgbClr val="03224F"/>
                </a:solidFill>
                <a:latin typeface="Montserrat 1 Bold"/>
                <a:ea typeface="Montserrat 1 Bold"/>
                <a:cs typeface="Montserrat 1 Bold"/>
                <a:sym typeface="Montserrat 1 Bold"/>
              </a:rPr>
              <a:t>Giới thiệu dataset</a:t>
            </a:r>
          </a:p>
        </p:txBody>
      </p:sp>
      <p:sp>
        <p:nvSpPr>
          <p:cNvPr name="TextBox 9" id="9"/>
          <p:cNvSpPr txBox="true"/>
          <p:nvPr/>
        </p:nvSpPr>
        <p:spPr>
          <a:xfrm rot="0">
            <a:off x="13943316" y="9503752"/>
            <a:ext cx="3315984" cy="422274"/>
          </a:xfrm>
          <a:prstGeom prst="rect">
            <a:avLst/>
          </a:prstGeom>
        </p:spPr>
        <p:txBody>
          <a:bodyPr anchor="t" rtlCol="false" tIns="0" lIns="0" bIns="0" rIns="0">
            <a:spAutoFit/>
          </a:bodyPr>
          <a:lstStyle/>
          <a:p>
            <a:pPr algn="r">
              <a:lnSpc>
                <a:spcPts val="3500"/>
              </a:lnSpc>
              <a:spcBef>
                <a:spcPct val="0"/>
              </a:spcBef>
            </a:pPr>
            <a:r>
              <a:rPr lang="en-US" sz="2500" i="true">
                <a:solidFill>
                  <a:srgbClr val="000000"/>
                </a:solidFill>
                <a:latin typeface="Montserrat 1 Italics"/>
                <a:ea typeface="Montserrat 1 Italics"/>
                <a:cs typeface="Montserrat 1 Italics"/>
                <a:sym typeface="Montserrat 1 Italics"/>
              </a:rPr>
              <a:t>Hồ Thị Phương Thảo</a:t>
            </a:r>
          </a:p>
        </p:txBody>
      </p:sp>
      <p:sp>
        <p:nvSpPr>
          <p:cNvPr name="TextBox 10" id="10"/>
          <p:cNvSpPr txBox="true"/>
          <p:nvPr/>
        </p:nvSpPr>
        <p:spPr>
          <a:xfrm rot="0">
            <a:off x="621598" y="2482023"/>
            <a:ext cx="7035184" cy="2964179"/>
          </a:xfrm>
          <a:prstGeom prst="rect">
            <a:avLst/>
          </a:prstGeom>
        </p:spPr>
        <p:txBody>
          <a:bodyPr anchor="t" rtlCol="false" tIns="0" lIns="0" bIns="0" rIns="0">
            <a:spAutoFit/>
          </a:bodyPr>
          <a:lstStyle/>
          <a:p>
            <a:pPr algn="just" marL="647702" indent="-323851" lvl="1">
              <a:lnSpc>
                <a:spcPts val="6060"/>
              </a:lnSpc>
              <a:buFont typeface="Arial"/>
              <a:buChar char="•"/>
            </a:pPr>
            <a:r>
              <a:rPr lang="en-US" sz="3000">
                <a:solidFill>
                  <a:srgbClr val="000000"/>
                </a:solidFill>
                <a:latin typeface="Montserrat 1"/>
                <a:ea typeface="Montserrat 1"/>
                <a:cs typeface="Montserrat 1"/>
                <a:sym typeface="Montserrat 1"/>
              </a:rPr>
              <a:t>Bộ dữ liệu mô tả thói quen sinh hoạt và sức khỏe cá nhân. </a:t>
            </a:r>
          </a:p>
          <a:p>
            <a:pPr algn="just" marL="647702" indent="-323851" lvl="1">
              <a:lnSpc>
                <a:spcPts val="6060"/>
              </a:lnSpc>
              <a:buFont typeface="Arial"/>
              <a:buChar char="•"/>
            </a:pPr>
            <a:r>
              <a:rPr lang="en-US" sz="3000">
                <a:solidFill>
                  <a:srgbClr val="000000"/>
                </a:solidFill>
                <a:latin typeface="Montserrat 1"/>
                <a:ea typeface="Montserrat 1"/>
                <a:cs typeface="Montserrat 1"/>
                <a:sym typeface="Montserrat 1"/>
              </a:rPr>
              <a:t>Số lượng mẫu:</a:t>
            </a:r>
            <a:r>
              <a:rPr lang="en-US" sz="3000">
                <a:solidFill>
                  <a:srgbClr val="000000"/>
                </a:solidFill>
                <a:latin typeface="Montserrat 1"/>
                <a:ea typeface="Montserrat 1"/>
                <a:cs typeface="Montserrat 1"/>
                <a:sym typeface="Montserrat 1"/>
              </a:rPr>
              <a:t> 1000 dòng dữ liệu</a:t>
            </a:r>
          </a:p>
          <a:p>
            <a:pPr algn="just" marL="647702" indent="-323851" lvl="1">
              <a:lnSpc>
                <a:spcPts val="6060"/>
              </a:lnSpc>
              <a:buFont typeface="Arial"/>
              <a:buChar char="•"/>
            </a:pPr>
            <a:r>
              <a:rPr lang="en-US" sz="3000">
                <a:solidFill>
                  <a:srgbClr val="000000"/>
                </a:solidFill>
                <a:latin typeface="Montserrat 1"/>
                <a:ea typeface="Montserrat 1"/>
                <a:cs typeface="Montserrat 1"/>
                <a:sym typeface="Montserrat 1"/>
              </a:rPr>
              <a:t>Số lượ</a:t>
            </a:r>
            <a:r>
              <a:rPr lang="en-US" sz="3000">
                <a:solidFill>
                  <a:srgbClr val="000000"/>
                </a:solidFill>
                <a:latin typeface="Montserrat 1"/>
                <a:ea typeface="Montserrat 1"/>
                <a:cs typeface="Montserrat 1"/>
                <a:sym typeface="Montserrat 1"/>
              </a:rPr>
              <a:t>ng thuộc tính: 5 cột</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2700000">
            <a:off x="509115" y="520464"/>
            <a:ext cx="1016472" cy="1016472"/>
            <a:chOff x="0" y="0"/>
            <a:chExt cx="894960" cy="894960"/>
          </a:xfrm>
        </p:grpSpPr>
        <p:sp>
          <p:nvSpPr>
            <p:cNvPr name="Freeform 3" id="3"/>
            <p:cNvSpPr/>
            <p:nvPr/>
          </p:nvSpPr>
          <p:spPr>
            <a:xfrm flipH="false" flipV="false" rot="0">
              <a:off x="0" y="-889"/>
              <a:ext cx="896747" cy="898525"/>
            </a:xfrm>
            <a:custGeom>
              <a:avLst/>
              <a:gdLst/>
              <a:ahLst/>
              <a:cxnLst/>
              <a:rect r="r" b="b" t="t" l="l"/>
              <a:pathLst>
                <a:path h="898525" w="896747">
                  <a:moveTo>
                    <a:pt x="0" y="448310"/>
                  </a:moveTo>
                  <a:cubicBezTo>
                    <a:pt x="0" y="201930"/>
                    <a:pt x="199390" y="1778"/>
                    <a:pt x="445897" y="889"/>
                  </a:cubicBezTo>
                  <a:cubicBezTo>
                    <a:pt x="692404" y="0"/>
                    <a:pt x="893191" y="198628"/>
                    <a:pt x="894969" y="445135"/>
                  </a:cubicBezTo>
                  <a:cubicBezTo>
                    <a:pt x="896747" y="691642"/>
                    <a:pt x="698881" y="893191"/>
                    <a:pt x="452374" y="895858"/>
                  </a:cubicBezTo>
                  <a:cubicBezTo>
                    <a:pt x="205867" y="898525"/>
                    <a:pt x="3683" y="701294"/>
                    <a:pt x="0" y="454914"/>
                  </a:cubicBezTo>
                  <a:close/>
                </a:path>
              </a:pathLst>
            </a:custGeom>
            <a:solidFill>
              <a:srgbClr val="145DA0"/>
            </a:solidFill>
          </p:spPr>
        </p:sp>
      </p:grpSp>
      <p:sp>
        <p:nvSpPr>
          <p:cNvPr name="Freeform 4" id="4"/>
          <p:cNvSpPr/>
          <p:nvPr/>
        </p:nvSpPr>
        <p:spPr>
          <a:xfrm flipH="false" flipV="false" rot="-10800000">
            <a:off x="17447220" y="0"/>
            <a:ext cx="840780" cy="10287000"/>
          </a:xfrm>
          <a:custGeom>
            <a:avLst/>
            <a:gdLst/>
            <a:ahLst/>
            <a:cxnLst/>
            <a:rect r="r" b="b" t="t" l="l"/>
            <a:pathLst>
              <a:path h="10287000" w="840780">
                <a:moveTo>
                  <a:pt x="0" y="0"/>
                </a:moveTo>
                <a:lnTo>
                  <a:pt x="840780" y="0"/>
                </a:lnTo>
                <a:lnTo>
                  <a:pt x="8407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97331" y="6299049"/>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4">
              <a:alphaModFix amt="26000"/>
            </a:blip>
            <a:stretch>
              <a:fillRect l="-22339" t="-50337" r="-9379" b="-53310"/>
            </a:stretch>
          </a:blipFill>
        </p:spPr>
      </p:sp>
      <p:sp>
        <p:nvSpPr>
          <p:cNvPr name="Freeform 6" id="6"/>
          <p:cNvSpPr/>
          <p:nvPr/>
        </p:nvSpPr>
        <p:spPr>
          <a:xfrm flipH="false" flipV="false" rot="0">
            <a:off x="1028700" y="1832254"/>
            <a:ext cx="5715347" cy="7719123"/>
          </a:xfrm>
          <a:custGeom>
            <a:avLst/>
            <a:gdLst/>
            <a:ahLst/>
            <a:cxnLst/>
            <a:rect r="r" b="b" t="t" l="l"/>
            <a:pathLst>
              <a:path h="7719123" w="5715347">
                <a:moveTo>
                  <a:pt x="0" y="0"/>
                </a:moveTo>
                <a:lnTo>
                  <a:pt x="5715347" y="0"/>
                </a:lnTo>
                <a:lnTo>
                  <a:pt x="5715347" y="7719123"/>
                </a:lnTo>
                <a:lnTo>
                  <a:pt x="0" y="7719123"/>
                </a:lnTo>
                <a:lnTo>
                  <a:pt x="0" y="0"/>
                </a:lnTo>
                <a:close/>
              </a:path>
            </a:pathLst>
          </a:custGeom>
          <a:blipFill>
            <a:blip r:embed="rId5"/>
            <a:stretch>
              <a:fillRect l="0" t="0" r="-132360" b="0"/>
            </a:stretch>
          </a:blipFill>
        </p:spPr>
      </p:sp>
      <p:sp>
        <p:nvSpPr>
          <p:cNvPr name="Freeform 7" id="7"/>
          <p:cNvSpPr/>
          <p:nvPr/>
        </p:nvSpPr>
        <p:spPr>
          <a:xfrm flipH="false" flipV="false" rot="0">
            <a:off x="7389505" y="1932744"/>
            <a:ext cx="10057715" cy="7518142"/>
          </a:xfrm>
          <a:custGeom>
            <a:avLst/>
            <a:gdLst/>
            <a:ahLst/>
            <a:cxnLst/>
            <a:rect r="r" b="b" t="t" l="l"/>
            <a:pathLst>
              <a:path h="7518142" w="10057715">
                <a:moveTo>
                  <a:pt x="0" y="0"/>
                </a:moveTo>
                <a:lnTo>
                  <a:pt x="10057715" y="0"/>
                </a:lnTo>
                <a:lnTo>
                  <a:pt x="10057715" y="7518142"/>
                </a:lnTo>
                <a:lnTo>
                  <a:pt x="0" y="7518142"/>
                </a:lnTo>
                <a:lnTo>
                  <a:pt x="0" y="0"/>
                </a:lnTo>
                <a:close/>
              </a:path>
            </a:pathLst>
          </a:custGeom>
          <a:blipFill>
            <a:blip r:embed="rId6"/>
            <a:stretch>
              <a:fillRect l="0" t="0" r="0" b="0"/>
            </a:stretch>
          </a:blipFill>
        </p:spPr>
      </p:sp>
      <p:sp>
        <p:nvSpPr>
          <p:cNvPr name="TextBox 8" id="8"/>
          <p:cNvSpPr txBox="true"/>
          <p:nvPr/>
        </p:nvSpPr>
        <p:spPr>
          <a:xfrm rot="0">
            <a:off x="621598" y="685800"/>
            <a:ext cx="774678" cy="685800"/>
          </a:xfrm>
          <a:prstGeom prst="rect">
            <a:avLst/>
          </a:prstGeom>
        </p:spPr>
        <p:txBody>
          <a:bodyPr anchor="t" rtlCol="false" tIns="0" lIns="0" bIns="0" rIns="0">
            <a:spAutoFit/>
          </a:bodyPr>
          <a:lstStyle/>
          <a:p>
            <a:pPr algn="ctr">
              <a:lnSpc>
                <a:spcPts val="5400"/>
              </a:lnSpc>
            </a:pPr>
            <a:r>
              <a:rPr lang="en-US" sz="4500" spc="62">
                <a:solidFill>
                  <a:srgbClr val="FFFFFF"/>
                </a:solidFill>
                <a:latin typeface="Montserrat 2"/>
                <a:ea typeface="Montserrat 2"/>
                <a:cs typeface="Montserrat 2"/>
                <a:sym typeface="Montserrat 2"/>
              </a:rPr>
              <a:t>02</a:t>
            </a:r>
          </a:p>
        </p:txBody>
      </p:sp>
      <p:sp>
        <p:nvSpPr>
          <p:cNvPr name="TextBox 9" id="9"/>
          <p:cNvSpPr txBox="true"/>
          <p:nvPr/>
        </p:nvSpPr>
        <p:spPr>
          <a:xfrm rot="0">
            <a:off x="1810238" y="685800"/>
            <a:ext cx="15249942" cy="685782"/>
          </a:xfrm>
          <a:prstGeom prst="rect">
            <a:avLst/>
          </a:prstGeom>
        </p:spPr>
        <p:txBody>
          <a:bodyPr anchor="t" rtlCol="false" tIns="0" lIns="0" bIns="0" rIns="0">
            <a:spAutoFit/>
          </a:bodyPr>
          <a:lstStyle/>
          <a:p>
            <a:pPr algn="l">
              <a:lnSpc>
                <a:spcPts val="5400"/>
              </a:lnSpc>
            </a:pPr>
            <a:r>
              <a:rPr lang="en-US" b="true" sz="4500">
                <a:solidFill>
                  <a:srgbClr val="03224F"/>
                </a:solidFill>
                <a:latin typeface="Montserrat 1 Bold"/>
                <a:ea typeface="Montserrat 1 Bold"/>
                <a:cs typeface="Montserrat 1 Bold"/>
                <a:sym typeface="Montserrat 1 Bold"/>
              </a:rPr>
              <a:t>Tiền xử lý dữ liệu</a:t>
            </a:r>
          </a:p>
        </p:txBody>
      </p:sp>
      <p:sp>
        <p:nvSpPr>
          <p:cNvPr name="TextBox 10" id="10"/>
          <p:cNvSpPr txBox="true"/>
          <p:nvPr/>
        </p:nvSpPr>
        <p:spPr>
          <a:xfrm rot="0">
            <a:off x="13943316" y="9503752"/>
            <a:ext cx="3315984" cy="422274"/>
          </a:xfrm>
          <a:prstGeom prst="rect">
            <a:avLst/>
          </a:prstGeom>
        </p:spPr>
        <p:txBody>
          <a:bodyPr anchor="t" rtlCol="false" tIns="0" lIns="0" bIns="0" rIns="0">
            <a:spAutoFit/>
          </a:bodyPr>
          <a:lstStyle/>
          <a:p>
            <a:pPr algn="r">
              <a:lnSpc>
                <a:spcPts val="3500"/>
              </a:lnSpc>
              <a:spcBef>
                <a:spcPct val="0"/>
              </a:spcBef>
            </a:pPr>
            <a:r>
              <a:rPr lang="en-US" sz="2500" i="true">
                <a:solidFill>
                  <a:srgbClr val="000000"/>
                </a:solidFill>
                <a:latin typeface="Montserrat 1 Italics"/>
                <a:ea typeface="Montserrat 1 Italics"/>
                <a:cs typeface="Montserrat 1 Italics"/>
                <a:sym typeface="Montserrat 1 Italics"/>
              </a:rPr>
              <a:t>Hồ Thị Phương Thảo</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2700000">
            <a:off x="509115" y="520464"/>
            <a:ext cx="1016472" cy="1016472"/>
            <a:chOff x="0" y="0"/>
            <a:chExt cx="894960" cy="894960"/>
          </a:xfrm>
        </p:grpSpPr>
        <p:sp>
          <p:nvSpPr>
            <p:cNvPr name="Freeform 3" id="3"/>
            <p:cNvSpPr/>
            <p:nvPr/>
          </p:nvSpPr>
          <p:spPr>
            <a:xfrm flipH="false" flipV="false" rot="0">
              <a:off x="0" y="-889"/>
              <a:ext cx="896747" cy="898525"/>
            </a:xfrm>
            <a:custGeom>
              <a:avLst/>
              <a:gdLst/>
              <a:ahLst/>
              <a:cxnLst/>
              <a:rect r="r" b="b" t="t" l="l"/>
              <a:pathLst>
                <a:path h="898525" w="896747">
                  <a:moveTo>
                    <a:pt x="0" y="448310"/>
                  </a:moveTo>
                  <a:cubicBezTo>
                    <a:pt x="0" y="201930"/>
                    <a:pt x="199390" y="1778"/>
                    <a:pt x="445897" y="889"/>
                  </a:cubicBezTo>
                  <a:cubicBezTo>
                    <a:pt x="692404" y="0"/>
                    <a:pt x="893191" y="198628"/>
                    <a:pt x="894969" y="445135"/>
                  </a:cubicBezTo>
                  <a:cubicBezTo>
                    <a:pt x="896747" y="691642"/>
                    <a:pt x="698881" y="893191"/>
                    <a:pt x="452374" y="895858"/>
                  </a:cubicBezTo>
                  <a:cubicBezTo>
                    <a:pt x="205867" y="898525"/>
                    <a:pt x="3683" y="701294"/>
                    <a:pt x="0" y="454914"/>
                  </a:cubicBezTo>
                  <a:close/>
                </a:path>
              </a:pathLst>
            </a:custGeom>
            <a:solidFill>
              <a:srgbClr val="145DA0"/>
            </a:solidFill>
          </p:spPr>
        </p:sp>
      </p:grpSp>
      <p:sp>
        <p:nvSpPr>
          <p:cNvPr name="Freeform 4" id="4"/>
          <p:cNvSpPr/>
          <p:nvPr/>
        </p:nvSpPr>
        <p:spPr>
          <a:xfrm flipH="false" flipV="false" rot="-10800000">
            <a:off x="17447220" y="0"/>
            <a:ext cx="840780" cy="10287000"/>
          </a:xfrm>
          <a:custGeom>
            <a:avLst/>
            <a:gdLst/>
            <a:ahLst/>
            <a:cxnLst/>
            <a:rect r="r" b="b" t="t" l="l"/>
            <a:pathLst>
              <a:path h="10287000" w="840780">
                <a:moveTo>
                  <a:pt x="0" y="0"/>
                </a:moveTo>
                <a:lnTo>
                  <a:pt x="840780" y="0"/>
                </a:lnTo>
                <a:lnTo>
                  <a:pt x="8407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97331" y="6299049"/>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4">
              <a:alphaModFix amt="26000"/>
            </a:blip>
            <a:stretch>
              <a:fillRect l="-22339" t="-50337" r="-9379" b="-53310"/>
            </a:stretch>
          </a:blipFill>
        </p:spPr>
      </p:sp>
      <p:sp>
        <p:nvSpPr>
          <p:cNvPr name="Freeform 6" id="6"/>
          <p:cNvSpPr/>
          <p:nvPr/>
        </p:nvSpPr>
        <p:spPr>
          <a:xfrm flipH="false" flipV="false" rot="0">
            <a:off x="3150852" y="1639925"/>
            <a:ext cx="11093542" cy="7862548"/>
          </a:xfrm>
          <a:custGeom>
            <a:avLst/>
            <a:gdLst/>
            <a:ahLst/>
            <a:cxnLst/>
            <a:rect r="r" b="b" t="t" l="l"/>
            <a:pathLst>
              <a:path h="7862548" w="11093542">
                <a:moveTo>
                  <a:pt x="0" y="0"/>
                </a:moveTo>
                <a:lnTo>
                  <a:pt x="11093541" y="0"/>
                </a:lnTo>
                <a:lnTo>
                  <a:pt x="11093541" y="7862548"/>
                </a:lnTo>
                <a:lnTo>
                  <a:pt x="0" y="7862548"/>
                </a:lnTo>
                <a:lnTo>
                  <a:pt x="0" y="0"/>
                </a:lnTo>
                <a:close/>
              </a:path>
            </a:pathLst>
          </a:custGeom>
          <a:blipFill>
            <a:blip r:embed="rId5"/>
            <a:stretch>
              <a:fillRect l="0" t="0" r="0" b="0"/>
            </a:stretch>
          </a:blipFill>
        </p:spPr>
      </p:sp>
      <p:sp>
        <p:nvSpPr>
          <p:cNvPr name="TextBox 7" id="7"/>
          <p:cNvSpPr txBox="true"/>
          <p:nvPr/>
        </p:nvSpPr>
        <p:spPr>
          <a:xfrm rot="0">
            <a:off x="621598" y="685800"/>
            <a:ext cx="774678" cy="685800"/>
          </a:xfrm>
          <a:prstGeom prst="rect">
            <a:avLst/>
          </a:prstGeom>
        </p:spPr>
        <p:txBody>
          <a:bodyPr anchor="t" rtlCol="false" tIns="0" lIns="0" bIns="0" rIns="0">
            <a:spAutoFit/>
          </a:bodyPr>
          <a:lstStyle/>
          <a:p>
            <a:pPr algn="ctr">
              <a:lnSpc>
                <a:spcPts val="5400"/>
              </a:lnSpc>
            </a:pPr>
            <a:r>
              <a:rPr lang="en-US" sz="4500" spc="62">
                <a:solidFill>
                  <a:srgbClr val="FFFFFF"/>
                </a:solidFill>
                <a:latin typeface="Montserrat 2"/>
                <a:ea typeface="Montserrat 2"/>
                <a:cs typeface="Montserrat 2"/>
                <a:sym typeface="Montserrat 2"/>
              </a:rPr>
              <a:t>02</a:t>
            </a:r>
          </a:p>
        </p:txBody>
      </p:sp>
      <p:sp>
        <p:nvSpPr>
          <p:cNvPr name="TextBox 8" id="8"/>
          <p:cNvSpPr txBox="true"/>
          <p:nvPr/>
        </p:nvSpPr>
        <p:spPr>
          <a:xfrm rot="0">
            <a:off x="1810238" y="685800"/>
            <a:ext cx="15249942" cy="685782"/>
          </a:xfrm>
          <a:prstGeom prst="rect">
            <a:avLst/>
          </a:prstGeom>
        </p:spPr>
        <p:txBody>
          <a:bodyPr anchor="t" rtlCol="false" tIns="0" lIns="0" bIns="0" rIns="0">
            <a:spAutoFit/>
          </a:bodyPr>
          <a:lstStyle/>
          <a:p>
            <a:pPr algn="l">
              <a:lnSpc>
                <a:spcPts val="5400"/>
              </a:lnSpc>
            </a:pPr>
            <a:r>
              <a:rPr lang="en-US" b="true" sz="4500">
                <a:solidFill>
                  <a:srgbClr val="03224F"/>
                </a:solidFill>
                <a:latin typeface="Montserrat 1 Bold"/>
                <a:ea typeface="Montserrat 1 Bold"/>
                <a:cs typeface="Montserrat 1 Bold"/>
                <a:sym typeface="Montserrat 1 Bold"/>
              </a:rPr>
              <a:t>Dataset sau khi tiền xử lý dữ liệu</a:t>
            </a:r>
          </a:p>
        </p:txBody>
      </p:sp>
      <p:sp>
        <p:nvSpPr>
          <p:cNvPr name="TextBox 9" id="9"/>
          <p:cNvSpPr txBox="true"/>
          <p:nvPr/>
        </p:nvSpPr>
        <p:spPr>
          <a:xfrm rot="0">
            <a:off x="13943316" y="9503752"/>
            <a:ext cx="3315984" cy="422274"/>
          </a:xfrm>
          <a:prstGeom prst="rect">
            <a:avLst/>
          </a:prstGeom>
        </p:spPr>
        <p:txBody>
          <a:bodyPr anchor="t" rtlCol="false" tIns="0" lIns="0" bIns="0" rIns="0">
            <a:spAutoFit/>
          </a:bodyPr>
          <a:lstStyle/>
          <a:p>
            <a:pPr algn="r">
              <a:lnSpc>
                <a:spcPts val="3500"/>
              </a:lnSpc>
              <a:spcBef>
                <a:spcPct val="0"/>
              </a:spcBef>
            </a:pPr>
            <a:r>
              <a:rPr lang="en-US" sz="2500" i="true">
                <a:solidFill>
                  <a:srgbClr val="000000"/>
                </a:solidFill>
                <a:latin typeface="Montserrat 1 Italics"/>
                <a:ea typeface="Montserrat 1 Italics"/>
                <a:cs typeface="Montserrat 1 Italics"/>
                <a:sym typeface="Montserrat 1 Italics"/>
              </a:rPr>
              <a:t>Hồ Thị Phương Thảo</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EFF4FF"/>
        </a:solidFill>
      </p:bgPr>
    </p:bg>
    <p:spTree>
      <p:nvGrpSpPr>
        <p:cNvPr id="1" name=""/>
        <p:cNvGrpSpPr/>
        <p:nvPr/>
      </p:nvGrpSpPr>
      <p:grpSpPr>
        <a:xfrm>
          <a:off x="0" y="0"/>
          <a:ext cx="0" cy="0"/>
          <a:chOff x="0" y="0"/>
          <a:chExt cx="0" cy="0"/>
        </a:xfrm>
      </p:grpSpPr>
      <p:sp>
        <p:nvSpPr>
          <p:cNvPr name="Freeform 2" id="2"/>
          <p:cNvSpPr/>
          <p:nvPr/>
        </p:nvSpPr>
        <p:spPr>
          <a:xfrm flipH="false" flipV="false" rot="0">
            <a:off x="-1854025" y="-1105552"/>
            <a:ext cx="3708050" cy="3682350"/>
          </a:xfrm>
          <a:custGeom>
            <a:avLst/>
            <a:gdLst/>
            <a:ahLst/>
            <a:cxnLst/>
            <a:rect r="r" b="b" t="t" l="l"/>
            <a:pathLst>
              <a:path h="3682350" w="3708050">
                <a:moveTo>
                  <a:pt x="0" y="0"/>
                </a:moveTo>
                <a:lnTo>
                  <a:pt x="3708050" y="0"/>
                </a:lnTo>
                <a:lnTo>
                  <a:pt x="3708050" y="3682350"/>
                </a:lnTo>
                <a:lnTo>
                  <a:pt x="0" y="3682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00352" y="4280643"/>
            <a:ext cx="14487295" cy="1030388"/>
          </a:xfrm>
          <a:prstGeom prst="rect">
            <a:avLst/>
          </a:prstGeom>
        </p:spPr>
        <p:txBody>
          <a:bodyPr anchor="t" rtlCol="false" tIns="0" lIns="0" bIns="0" rIns="0">
            <a:spAutoFit/>
          </a:bodyPr>
          <a:lstStyle/>
          <a:p>
            <a:pPr algn="ctr">
              <a:lnSpc>
                <a:spcPts val="7574"/>
              </a:lnSpc>
            </a:pPr>
            <a:r>
              <a:rPr lang="en-US" b="true" sz="8510">
                <a:solidFill>
                  <a:srgbClr val="3E67C8"/>
                </a:solidFill>
                <a:latin typeface="Montserrat 1 Ultra-Bold"/>
                <a:ea typeface="Montserrat 1 Ultra-Bold"/>
                <a:cs typeface="Montserrat 1 Ultra-Bold"/>
                <a:sym typeface="Montserrat 1 Ultra-Bold"/>
              </a:rPr>
              <a:t>K-Means</a:t>
            </a:r>
          </a:p>
        </p:txBody>
      </p:sp>
      <p:sp>
        <p:nvSpPr>
          <p:cNvPr name="AutoShape 4" id="4"/>
          <p:cNvSpPr/>
          <p:nvPr/>
        </p:nvSpPr>
        <p:spPr>
          <a:xfrm>
            <a:off x="1028700" y="9239250"/>
            <a:ext cx="16230600" cy="19050"/>
          </a:xfrm>
          <a:prstGeom prst="line">
            <a:avLst/>
          </a:prstGeom>
          <a:ln cap="flat" w="38100">
            <a:solidFill>
              <a:srgbClr val="0C0A9E"/>
            </a:solidFill>
            <a:prstDash val="solid"/>
            <a:headEnd type="none" len="sm" w="sm"/>
            <a:tailEnd type="none" len="sm" w="sm"/>
          </a:ln>
        </p:spPr>
      </p:sp>
      <p:sp>
        <p:nvSpPr>
          <p:cNvPr name="TextBox 5" id="5"/>
          <p:cNvSpPr txBox="true"/>
          <p:nvPr/>
        </p:nvSpPr>
        <p:spPr>
          <a:xfrm rot="0">
            <a:off x="15954375" y="9486128"/>
            <a:ext cx="1304925" cy="381000"/>
          </a:xfrm>
          <a:prstGeom prst="rect">
            <a:avLst/>
          </a:prstGeom>
        </p:spPr>
        <p:txBody>
          <a:bodyPr anchor="t" rtlCol="false" tIns="0" lIns="0" bIns="0" rIns="0">
            <a:spAutoFit/>
          </a:bodyPr>
          <a:lstStyle/>
          <a:p>
            <a:pPr algn="ctr">
              <a:lnSpc>
                <a:spcPts val="3000"/>
              </a:lnSpc>
              <a:spcBef>
                <a:spcPct val="0"/>
              </a:spcBef>
            </a:pPr>
            <a:r>
              <a:rPr lang="en-US" b="true" sz="2500" i="true" spc="34">
                <a:solidFill>
                  <a:srgbClr val="3E67C8"/>
                </a:solidFill>
                <a:latin typeface="Montserrat 2 Bold Italics"/>
                <a:ea typeface="Montserrat 2 Bold Italics"/>
                <a:cs typeface="Montserrat 2 Bold Italics"/>
                <a:sym typeface="Montserrat 2 Bold Italics"/>
              </a:rPr>
              <a:t>Nhóm 3</a:t>
            </a:r>
          </a:p>
        </p:txBody>
      </p:sp>
      <p:sp>
        <p:nvSpPr>
          <p:cNvPr name="Freeform 6" id="6"/>
          <p:cNvSpPr/>
          <p:nvPr/>
        </p:nvSpPr>
        <p:spPr>
          <a:xfrm flipH="false" flipV="false" rot="0">
            <a:off x="16820837" y="5994278"/>
            <a:ext cx="3708050" cy="3682350"/>
          </a:xfrm>
          <a:custGeom>
            <a:avLst/>
            <a:gdLst/>
            <a:ahLst/>
            <a:cxnLst/>
            <a:rect r="r" b="b" t="t" l="l"/>
            <a:pathLst>
              <a:path h="3682350" w="3708050">
                <a:moveTo>
                  <a:pt x="0" y="0"/>
                </a:moveTo>
                <a:lnTo>
                  <a:pt x="3708050" y="0"/>
                </a:lnTo>
                <a:lnTo>
                  <a:pt x="3708050" y="3682350"/>
                </a:lnTo>
                <a:lnTo>
                  <a:pt x="0" y="3682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2700000">
            <a:off x="509115" y="520464"/>
            <a:ext cx="1016472" cy="1016472"/>
            <a:chOff x="0" y="0"/>
            <a:chExt cx="894960" cy="894960"/>
          </a:xfrm>
        </p:grpSpPr>
        <p:sp>
          <p:nvSpPr>
            <p:cNvPr name="Freeform 3" id="3"/>
            <p:cNvSpPr/>
            <p:nvPr/>
          </p:nvSpPr>
          <p:spPr>
            <a:xfrm flipH="false" flipV="false" rot="0">
              <a:off x="0" y="-889"/>
              <a:ext cx="896747" cy="898525"/>
            </a:xfrm>
            <a:custGeom>
              <a:avLst/>
              <a:gdLst/>
              <a:ahLst/>
              <a:cxnLst/>
              <a:rect r="r" b="b" t="t" l="l"/>
              <a:pathLst>
                <a:path h="898525" w="896747">
                  <a:moveTo>
                    <a:pt x="0" y="448310"/>
                  </a:moveTo>
                  <a:cubicBezTo>
                    <a:pt x="0" y="201930"/>
                    <a:pt x="199390" y="1778"/>
                    <a:pt x="445897" y="889"/>
                  </a:cubicBezTo>
                  <a:cubicBezTo>
                    <a:pt x="692404" y="0"/>
                    <a:pt x="893191" y="198628"/>
                    <a:pt x="894969" y="445135"/>
                  </a:cubicBezTo>
                  <a:cubicBezTo>
                    <a:pt x="896747" y="691642"/>
                    <a:pt x="698881" y="893191"/>
                    <a:pt x="452374" y="895858"/>
                  </a:cubicBezTo>
                  <a:cubicBezTo>
                    <a:pt x="205867" y="898525"/>
                    <a:pt x="3683" y="701294"/>
                    <a:pt x="0" y="454914"/>
                  </a:cubicBezTo>
                  <a:close/>
                </a:path>
              </a:pathLst>
            </a:custGeom>
            <a:solidFill>
              <a:srgbClr val="145DA0"/>
            </a:solidFill>
          </p:spPr>
        </p:sp>
      </p:grpSp>
      <p:sp>
        <p:nvSpPr>
          <p:cNvPr name="Freeform 4" id="4"/>
          <p:cNvSpPr/>
          <p:nvPr/>
        </p:nvSpPr>
        <p:spPr>
          <a:xfrm flipH="false" flipV="false" rot="-10800000">
            <a:off x="17447220" y="0"/>
            <a:ext cx="840780" cy="10287000"/>
          </a:xfrm>
          <a:custGeom>
            <a:avLst/>
            <a:gdLst/>
            <a:ahLst/>
            <a:cxnLst/>
            <a:rect r="r" b="b" t="t" l="l"/>
            <a:pathLst>
              <a:path h="10287000" w="840780">
                <a:moveTo>
                  <a:pt x="0" y="0"/>
                </a:moveTo>
                <a:lnTo>
                  <a:pt x="840780" y="0"/>
                </a:lnTo>
                <a:lnTo>
                  <a:pt x="8407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97331" y="6299049"/>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4">
              <a:alphaModFix amt="26000"/>
            </a:blip>
            <a:stretch>
              <a:fillRect l="-22339" t="-50337" r="-9379" b="-53310"/>
            </a:stretch>
          </a:blipFill>
        </p:spPr>
      </p:sp>
      <p:grpSp>
        <p:nvGrpSpPr>
          <p:cNvPr name="Group 6" id="6"/>
          <p:cNvGrpSpPr/>
          <p:nvPr/>
        </p:nvGrpSpPr>
        <p:grpSpPr>
          <a:xfrm rot="0">
            <a:off x="5887396" y="1747454"/>
            <a:ext cx="5809935" cy="709922"/>
            <a:chOff x="0" y="0"/>
            <a:chExt cx="1530189" cy="186975"/>
          </a:xfrm>
        </p:grpSpPr>
        <p:sp>
          <p:nvSpPr>
            <p:cNvPr name="Freeform 7" id="7"/>
            <p:cNvSpPr/>
            <p:nvPr/>
          </p:nvSpPr>
          <p:spPr>
            <a:xfrm flipH="false" flipV="false" rot="0">
              <a:off x="0" y="0"/>
              <a:ext cx="1530189" cy="186975"/>
            </a:xfrm>
            <a:custGeom>
              <a:avLst/>
              <a:gdLst/>
              <a:ahLst/>
              <a:cxnLst/>
              <a:rect r="r" b="b" t="t" l="l"/>
              <a:pathLst>
                <a:path h="186975" w="1530189">
                  <a:moveTo>
                    <a:pt x="93488" y="0"/>
                  </a:moveTo>
                  <a:lnTo>
                    <a:pt x="1436701" y="0"/>
                  </a:lnTo>
                  <a:cubicBezTo>
                    <a:pt x="1461495" y="0"/>
                    <a:pt x="1485274" y="9850"/>
                    <a:pt x="1502807" y="27382"/>
                  </a:cubicBezTo>
                  <a:cubicBezTo>
                    <a:pt x="1520339" y="44914"/>
                    <a:pt x="1530189" y="68693"/>
                    <a:pt x="1530189" y="93488"/>
                  </a:cubicBezTo>
                  <a:lnTo>
                    <a:pt x="1530189" y="93488"/>
                  </a:lnTo>
                  <a:cubicBezTo>
                    <a:pt x="1530189" y="145119"/>
                    <a:pt x="1488333" y="186975"/>
                    <a:pt x="1436701" y="186975"/>
                  </a:cubicBezTo>
                  <a:lnTo>
                    <a:pt x="93488" y="186975"/>
                  </a:lnTo>
                  <a:cubicBezTo>
                    <a:pt x="68693" y="186975"/>
                    <a:pt x="44914" y="177126"/>
                    <a:pt x="27382" y="159593"/>
                  </a:cubicBezTo>
                  <a:cubicBezTo>
                    <a:pt x="9850" y="142061"/>
                    <a:pt x="0" y="118282"/>
                    <a:pt x="0" y="93488"/>
                  </a:cubicBezTo>
                  <a:lnTo>
                    <a:pt x="0" y="93488"/>
                  </a:lnTo>
                  <a:cubicBezTo>
                    <a:pt x="0" y="68693"/>
                    <a:pt x="9850" y="44914"/>
                    <a:pt x="27382" y="27382"/>
                  </a:cubicBezTo>
                  <a:cubicBezTo>
                    <a:pt x="44914" y="9850"/>
                    <a:pt x="68693" y="0"/>
                    <a:pt x="93488" y="0"/>
                  </a:cubicBezTo>
                  <a:close/>
                </a:path>
              </a:pathLst>
            </a:custGeom>
            <a:solidFill>
              <a:srgbClr val="EFF4FF"/>
            </a:solidFill>
            <a:ln w="38100" cap="rnd">
              <a:solidFill>
                <a:srgbClr val="00569E"/>
              </a:solidFill>
              <a:prstDash val="solid"/>
              <a:round/>
            </a:ln>
          </p:spPr>
        </p:sp>
        <p:sp>
          <p:nvSpPr>
            <p:cNvPr name="TextBox 8" id="8"/>
            <p:cNvSpPr txBox="true"/>
            <p:nvPr/>
          </p:nvSpPr>
          <p:spPr>
            <a:xfrm>
              <a:off x="0" y="-38100"/>
              <a:ext cx="1530189" cy="225075"/>
            </a:xfrm>
            <a:prstGeom prst="rect">
              <a:avLst/>
            </a:prstGeom>
          </p:spPr>
          <p:txBody>
            <a:bodyPr anchor="ctr" rtlCol="false" tIns="50800" lIns="50800" bIns="50800" rIns="50800"/>
            <a:lstStyle/>
            <a:p>
              <a:pPr algn="ctr">
                <a:lnSpc>
                  <a:spcPts val="2659"/>
                </a:lnSpc>
              </a:pPr>
            </a:p>
          </p:txBody>
        </p:sp>
      </p:grpSp>
      <p:sp>
        <p:nvSpPr>
          <p:cNvPr name="Freeform 9" id="9"/>
          <p:cNvSpPr/>
          <p:nvPr/>
        </p:nvSpPr>
        <p:spPr>
          <a:xfrm flipH="false" flipV="false" rot="0">
            <a:off x="621598" y="2828851"/>
            <a:ext cx="7466122" cy="5741390"/>
          </a:xfrm>
          <a:custGeom>
            <a:avLst/>
            <a:gdLst/>
            <a:ahLst/>
            <a:cxnLst/>
            <a:rect r="r" b="b" t="t" l="l"/>
            <a:pathLst>
              <a:path h="5741390" w="7466122">
                <a:moveTo>
                  <a:pt x="0" y="0"/>
                </a:moveTo>
                <a:lnTo>
                  <a:pt x="7466122" y="0"/>
                </a:lnTo>
                <a:lnTo>
                  <a:pt x="7466122" y="5741391"/>
                </a:lnTo>
                <a:lnTo>
                  <a:pt x="0" y="5741391"/>
                </a:lnTo>
                <a:lnTo>
                  <a:pt x="0" y="0"/>
                </a:lnTo>
                <a:close/>
              </a:path>
            </a:pathLst>
          </a:custGeom>
          <a:blipFill>
            <a:blip r:embed="rId5"/>
            <a:stretch>
              <a:fillRect l="0" t="0" r="0" b="0"/>
            </a:stretch>
          </a:blipFill>
        </p:spPr>
      </p:sp>
      <p:sp>
        <p:nvSpPr>
          <p:cNvPr name="Freeform 10" id="10"/>
          <p:cNvSpPr/>
          <p:nvPr/>
        </p:nvSpPr>
        <p:spPr>
          <a:xfrm flipH="false" flipV="false" rot="0">
            <a:off x="8522710" y="2828851"/>
            <a:ext cx="8489521" cy="5687738"/>
          </a:xfrm>
          <a:custGeom>
            <a:avLst/>
            <a:gdLst/>
            <a:ahLst/>
            <a:cxnLst/>
            <a:rect r="r" b="b" t="t" l="l"/>
            <a:pathLst>
              <a:path h="5687738" w="8489521">
                <a:moveTo>
                  <a:pt x="0" y="0"/>
                </a:moveTo>
                <a:lnTo>
                  <a:pt x="8489520" y="0"/>
                </a:lnTo>
                <a:lnTo>
                  <a:pt x="8489520" y="5687739"/>
                </a:lnTo>
                <a:lnTo>
                  <a:pt x="0" y="5687739"/>
                </a:lnTo>
                <a:lnTo>
                  <a:pt x="0" y="0"/>
                </a:lnTo>
                <a:close/>
              </a:path>
            </a:pathLst>
          </a:custGeom>
          <a:blipFill>
            <a:blip r:embed="rId6"/>
            <a:stretch>
              <a:fillRect l="0" t="0" r="0" b="0"/>
            </a:stretch>
          </a:blipFill>
        </p:spPr>
      </p:sp>
      <p:sp>
        <p:nvSpPr>
          <p:cNvPr name="TextBox 11" id="11"/>
          <p:cNvSpPr txBox="true"/>
          <p:nvPr/>
        </p:nvSpPr>
        <p:spPr>
          <a:xfrm rot="0">
            <a:off x="621598" y="685800"/>
            <a:ext cx="774678" cy="685800"/>
          </a:xfrm>
          <a:prstGeom prst="rect">
            <a:avLst/>
          </a:prstGeom>
        </p:spPr>
        <p:txBody>
          <a:bodyPr anchor="t" rtlCol="false" tIns="0" lIns="0" bIns="0" rIns="0">
            <a:spAutoFit/>
          </a:bodyPr>
          <a:lstStyle/>
          <a:p>
            <a:pPr algn="ctr">
              <a:lnSpc>
                <a:spcPts val="5400"/>
              </a:lnSpc>
            </a:pPr>
            <a:r>
              <a:rPr lang="en-US" sz="4500" spc="62">
                <a:solidFill>
                  <a:srgbClr val="FFFFFF"/>
                </a:solidFill>
                <a:latin typeface="Montserrat 2"/>
                <a:ea typeface="Montserrat 2"/>
                <a:cs typeface="Montserrat 2"/>
                <a:sym typeface="Montserrat 2"/>
              </a:rPr>
              <a:t>01</a:t>
            </a:r>
          </a:p>
        </p:txBody>
      </p:sp>
      <p:sp>
        <p:nvSpPr>
          <p:cNvPr name="TextBox 12" id="12"/>
          <p:cNvSpPr txBox="true"/>
          <p:nvPr/>
        </p:nvSpPr>
        <p:spPr>
          <a:xfrm rot="0">
            <a:off x="1810238" y="685800"/>
            <a:ext cx="15249942" cy="685782"/>
          </a:xfrm>
          <a:prstGeom prst="rect">
            <a:avLst/>
          </a:prstGeom>
        </p:spPr>
        <p:txBody>
          <a:bodyPr anchor="t" rtlCol="false" tIns="0" lIns="0" bIns="0" rIns="0">
            <a:spAutoFit/>
          </a:bodyPr>
          <a:lstStyle/>
          <a:p>
            <a:pPr algn="l">
              <a:lnSpc>
                <a:spcPts val="5400"/>
              </a:lnSpc>
            </a:pPr>
            <a:r>
              <a:rPr lang="en-US" b="true" sz="4500">
                <a:solidFill>
                  <a:srgbClr val="03224F"/>
                </a:solidFill>
                <a:latin typeface="Montserrat 1 Bold"/>
                <a:ea typeface="Montserrat 1 Bold"/>
                <a:cs typeface="Montserrat 1 Bold"/>
                <a:sym typeface="Montserrat 1 Bold"/>
              </a:rPr>
              <a:t>Xây dựng thuật toán: Chọn số cụm K</a:t>
            </a:r>
          </a:p>
        </p:txBody>
      </p:sp>
      <p:sp>
        <p:nvSpPr>
          <p:cNvPr name="TextBox 13" id="13"/>
          <p:cNvSpPr txBox="true"/>
          <p:nvPr/>
        </p:nvSpPr>
        <p:spPr>
          <a:xfrm rot="0">
            <a:off x="13943316" y="9503752"/>
            <a:ext cx="3315984" cy="422274"/>
          </a:xfrm>
          <a:prstGeom prst="rect">
            <a:avLst/>
          </a:prstGeom>
        </p:spPr>
        <p:txBody>
          <a:bodyPr anchor="t" rtlCol="false" tIns="0" lIns="0" bIns="0" rIns="0">
            <a:spAutoFit/>
          </a:bodyPr>
          <a:lstStyle/>
          <a:p>
            <a:pPr algn="r">
              <a:lnSpc>
                <a:spcPts val="3500"/>
              </a:lnSpc>
              <a:spcBef>
                <a:spcPct val="0"/>
              </a:spcBef>
            </a:pPr>
            <a:r>
              <a:rPr lang="en-US" sz="2500" i="true">
                <a:solidFill>
                  <a:srgbClr val="000000"/>
                </a:solidFill>
                <a:latin typeface="Montserrat 1 Italics"/>
                <a:ea typeface="Montserrat 1 Italics"/>
                <a:cs typeface="Montserrat 1 Italics"/>
                <a:sym typeface="Montserrat 1 Italics"/>
              </a:rPr>
              <a:t>Hồ Thị Phương Thảo</a:t>
            </a:r>
          </a:p>
        </p:txBody>
      </p:sp>
      <p:sp>
        <p:nvSpPr>
          <p:cNvPr name="TextBox 14" id="14"/>
          <p:cNvSpPr txBox="true"/>
          <p:nvPr/>
        </p:nvSpPr>
        <p:spPr>
          <a:xfrm rot="0">
            <a:off x="6426343" y="1826190"/>
            <a:ext cx="4732040" cy="542925"/>
          </a:xfrm>
          <a:prstGeom prst="rect">
            <a:avLst/>
          </a:prstGeom>
        </p:spPr>
        <p:txBody>
          <a:bodyPr anchor="t" rtlCol="false" tIns="0" lIns="0" bIns="0" rIns="0">
            <a:spAutoFit/>
          </a:bodyPr>
          <a:lstStyle/>
          <a:p>
            <a:pPr algn="ctr">
              <a:lnSpc>
                <a:spcPts val="4200"/>
              </a:lnSpc>
              <a:spcBef>
                <a:spcPct val="0"/>
              </a:spcBef>
            </a:pPr>
            <a:r>
              <a:rPr lang="en-US" b="true" sz="3500" spc="48">
                <a:solidFill>
                  <a:srgbClr val="000000"/>
                </a:solidFill>
                <a:latin typeface="Montserrat 2 Bold"/>
                <a:ea typeface="Montserrat 2 Bold"/>
                <a:cs typeface="Montserrat 2 Bold"/>
                <a:sym typeface="Montserrat 2 Bold"/>
              </a:rPr>
              <a:t>Phương pháp Elbow</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2700000">
            <a:off x="509115" y="520464"/>
            <a:ext cx="1016472" cy="1016472"/>
            <a:chOff x="0" y="0"/>
            <a:chExt cx="894960" cy="894960"/>
          </a:xfrm>
        </p:grpSpPr>
        <p:sp>
          <p:nvSpPr>
            <p:cNvPr name="Freeform 3" id="3"/>
            <p:cNvSpPr/>
            <p:nvPr/>
          </p:nvSpPr>
          <p:spPr>
            <a:xfrm flipH="false" flipV="false" rot="0">
              <a:off x="0" y="-889"/>
              <a:ext cx="896747" cy="898525"/>
            </a:xfrm>
            <a:custGeom>
              <a:avLst/>
              <a:gdLst/>
              <a:ahLst/>
              <a:cxnLst/>
              <a:rect r="r" b="b" t="t" l="l"/>
              <a:pathLst>
                <a:path h="898525" w="896747">
                  <a:moveTo>
                    <a:pt x="0" y="448310"/>
                  </a:moveTo>
                  <a:cubicBezTo>
                    <a:pt x="0" y="201930"/>
                    <a:pt x="199390" y="1778"/>
                    <a:pt x="445897" y="889"/>
                  </a:cubicBezTo>
                  <a:cubicBezTo>
                    <a:pt x="692404" y="0"/>
                    <a:pt x="893191" y="198628"/>
                    <a:pt x="894969" y="445135"/>
                  </a:cubicBezTo>
                  <a:cubicBezTo>
                    <a:pt x="896747" y="691642"/>
                    <a:pt x="698881" y="893191"/>
                    <a:pt x="452374" y="895858"/>
                  </a:cubicBezTo>
                  <a:cubicBezTo>
                    <a:pt x="205867" y="898525"/>
                    <a:pt x="3683" y="701294"/>
                    <a:pt x="0" y="454914"/>
                  </a:cubicBezTo>
                  <a:close/>
                </a:path>
              </a:pathLst>
            </a:custGeom>
            <a:solidFill>
              <a:srgbClr val="145DA0"/>
            </a:solidFill>
          </p:spPr>
        </p:sp>
      </p:grpSp>
      <p:sp>
        <p:nvSpPr>
          <p:cNvPr name="Freeform 4" id="4"/>
          <p:cNvSpPr/>
          <p:nvPr/>
        </p:nvSpPr>
        <p:spPr>
          <a:xfrm flipH="false" flipV="false" rot="-10800000">
            <a:off x="17447220" y="0"/>
            <a:ext cx="840780" cy="10287000"/>
          </a:xfrm>
          <a:custGeom>
            <a:avLst/>
            <a:gdLst/>
            <a:ahLst/>
            <a:cxnLst/>
            <a:rect r="r" b="b" t="t" l="l"/>
            <a:pathLst>
              <a:path h="10287000" w="840780">
                <a:moveTo>
                  <a:pt x="0" y="0"/>
                </a:moveTo>
                <a:lnTo>
                  <a:pt x="840780" y="0"/>
                </a:lnTo>
                <a:lnTo>
                  <a:pt x="8407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97331" y="6299049"/>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4">
              <a:alphaModFix amt="26000"/>
            </a:blip>
            <a:stretch>
              <a:fillRect l="-22339" t="-50337" r="-9379" b="-53310"/>
            </a:stretch>
          </a:blipFill>
        </p:spPr>
      </p:sp>
      <p:sp>
        <p:nvSpPr>
          <p:cNvPr name="Freeform 6" id="6"/>
          <p:cNvSpPr/>
          <p:nvPr/>
        </p:nvSpPr>
        <p:spPr>
          <a:xfrm flipH="false" flipV="false" rot="0">
            <a:off x="1396276" y="4347019"/>
            <a:ext cx="5666940" cy="5155454"/>
          </a:xfrm>
          <a:custGeom>
            <a:avLst/>
            <a:gdLst/>
            <a:ahLst/>
            <a:cxnLst/>
            <a:rect r="r" b="b" t="t" l="l"/>
            <a:pathLst>
              <a:path h="5155454" w="5666940">
                <a:moveTo>
                  <a:pt x="0" y="0"/>
                </a:moveTo>
                <a:lnTo>
                  <a:pt x="5666940" y="0"/>
                </a:lnTo>
                <a:lnTo>
                  <a:pt x="5666940" y="5155454"/>
                </a:lnTo>
                <a:lnTo>
                  <a:pt x="0" y="5155454"/>
                </a:lnTo>
                <a:lnTo>
                  <a:pt x="0" y="0"/>
                </a:lnTo>
                <a:close/>
              </a:path>
            </a:pathLst>
          </a:custGeom>
          <a:blipFill>
            <a:blip r:embed="rId5"/>
            <a:stretch>
              <a:fillRect l="0" t="0" r="0" b="0"/>
            </a:stretch>
          </a:blipFill>
        </p:spPr>
      </p:sp>
      <p:sp>
        <p:nvSpPr>
          <p:cNvPr name="Freeform 7" id="7"/>
          <p:cNvSpPr/>
          <p:nvPr/>
        </p:nvSpPr>
        <p:spPr>
          <a:xfrm flipH="false" flipV="false" rot="0">
            <a:off x="9435209" y="4347019"/>
            <a:ext cx="6711065" cy="5155454"/>
          </a:xfrm>
          <a:custGeom>
            <a:avLst/>
            <a:gdLst/>
            <a:ahLst/>
            <a:cxnLst/>
            <a:rect r="r" b="b" t="t" l="l"/>
            <a:pathLst>
              <a:path h="5155454" w="6711065">
                <a:moveTo>
                  <a:pt x="0" y="0"/>
                </a:moveTo>
                <a:lnTo>
                  <a:pt x="6711064" y="0"/>
                </a:lnTo>
                <a:lnTo>
                  <a:pt x="6711064" y="5155454"/>
                </a:lnTo>
                <a:lnTo>
                  <a:pt x="0" y="5155454"/>
                </a:lnTo>
                <a:lnTo>
                  <a:pt x="0" y="0"/>
                </a:lnTo>
                <a:close/>
              </a:path>
            </a:pathLst>
          </a:custGeom>
          <a:blipFill>
            <a:blip r:embed="rId6"/>
            <a:stretch>
              <a:fillRect l="0" t="0" r="0" b="0"/>
            </a:stretch>
          </a:blipFill>
        </p:spPr>
      </p:sp>
      <p:sp>
        <p:nvSpPr>
          <p:cNvPr name="Freeform 8" id="8"/>
          <p:cNvSpPr/>
          <p:nvPr/>
        </p:nvSpPr>
        <p:spPr>
          <a:xfrm flipH="false" flipV="false" rot="0">
            <a:off x="4371623" y="898644"/>
            <a:ext cx="9544753" cy="3113976"/>
          </a:xfrm>
          <a:custGeom>
            <a:avLst/>
            <a:gdLst/>
            <a:ahLst/>
            <a:cxnLst/>
            <a:rect r="r" b="b" t="t" l="l"/>
            <a:pathLst>
              <a:path h="3113976" w="9544753">
                <a:moveTo>
                  <a:pt x="0" y="0"/>
                </a:moveTo>
                <a:lnTo>
                  <a:pt x="9544754" y="0"/>
                </a:lnTo>
                <a:lnTo>
                  <a:pt x="9544754" y="3113976"/>
                </a:lnTo>
                <a:lnTo>
                  <a:pt x="0" y="3113976"/>
                </a:lnTo>
                <a:lnTo>
                  <a:pt x="0" y="0"/>
                </a:lnTo>
                <a:close/>
              </a:path>
            </a:pathLst>
          </a:custGeom>
          <a:blipFill>
            <a:blip r:embed="rId7"/>
            <a:stretch>
              <a:fillRect l="0" t="0" r="0" b="0"/>
            </a:stretch>
          </a:blipFill>
        </p:spPr>
      </p:sp>
      <p:sp>
        <p:nvSpPr>
          <p:cNvPr name="TextBox 9" id="9"/>
          <p:cNvSpPr txBox="true"/>
          <p:nvPr/>
        </p:nvSpPr>
        <p:spPr>
          <a:xfrm rot="0">
            <a:off x="621598" y="685800"/>
            <a:ext cx="774678" cy="685800"/>
          </a:xfrm>
          <a:prstGeom prst="rect">
            <a:avLst/>
          </a:prstGeom>
        </p:spPr>
        <p:txBody>
          <a:bodyPr anchor="t" rtlCol="false" tIns="0" lIns="0" bIns="0" rIns="0">
            <a:spAutoFit/>
          </a:bodyPr>
          <a:lstStyle/>
          <a:p>
            <a:pPr algn="ctr">
              <a:lnSpc>
                <a:spcPts val="5400"/>
              </a:lnSpc>
            </a:pPr>
            <a:r>
              <a:rPr lang="en-US" sz="4500" spc="62">
                <a:solidFill>
                  <a:srgbClr val="FFFFFF"/>
                </a:solidFill>
                <a:latin typeface="Montserrat 2"/>
                <a:ea typeface="Montserrat 2"/>
                <a:cs typeface="Montserrat 2"/>
                <a:sym typeface="Montserrat 2"/>
              </a:rPr>
              <a:t>01</a:t>
            </a:r>
          </a:p>
        </p:txBody>
      </p:sp>
      <p:sp>
        <p:nvSpPr>
          <p:cNvPr name="TextBox 10" id="10"/>
          <p:cNvSpPr txBox="true"/>
          <p:nvPr/>
        </p:nvSpPr>
        <p:spPr>
          <a:xfrm rot="0">
            <a:off x="1810238" y="685800"/>
            <a:ext cx="15249942" cy="685800"/>
          </a:xfrm>
          <a:prstGeom prst="rect">
            <a:avLst/>
          </a:prstGeom>
        </p:spPr>
        <p:txBody>
          <a:bodyPr anchor="t" rtlCol="false" tIns="0" lIns="0" bIns="0" rIns="0">
            <a:spAutoFit/>
          </a:bodyPr>
          <a:lstStyle/>
          <a:p>
            <a:pPr algn="l">
              <a:lnSpc>
                <a:spcPts val="5400"/>
              </a:lnSpc>
            </a:pPr>
            <a:r>
              <a:rPr lang="en-US" b="true" sz="4500">
                <a:solidFill>
                  <a:srgbClr val="03224F"/>
                </a:solidFill>
                <a:latin typeface="Montserrat 1 Bold"/>
                <a:ea typeface="Montserrat 1 Bold"/>
                <a:cs typeface="Montserrat 1 Bold"/>
                <a:sym typeface="Montserrat 1 Bold"/>
              </a:rPr>
              <a:t>Xây dựng thuật toán: </a:t>
            </a:r>
          </a:p>
        </p:txBody>
      </p:sp>
      <p:sp>
        <p:nvSpPr>
          <p:cNvPr name="TextBox 11" id="11"/>
          <p:cNvSpPr txBox="true"/>
          <p:nvPr/>
        </p:nvSpPr>
        <p:spPr>
          <a:xfrm rot="0">
            <a:off x="13943316" y="9503752"/>
            <a:ext cx="3315984" cy="422274"/>
          </a:xfrm>
          <a:prstGeom prst="rect">
            <a:avLst/>
          </a:prstGeom>
        </p:spPr>
        <p:txBody>
          <a:bodyPr anchor="t" rtlCol="false" tIns="0" lIns="0" bIns="0" rIns="0">
            <a:spAutoFit/>
          </a:bodyPr>
          <a:lstStyle/>
          <a:p>
            <a:pPr algn="r">
              <a:lnSpc>
                <a:spcPts val="3500"/>
              </a:lnSpc>
              <a:spcBef>
                <a:spcPct val="0"/>
              </a:spcBef>
            </a:pPr>
            <a:r>
              <a:rPr lang="en-US" sz="2500" i="true">
                <a:solidFill>
                  <a:srgbClr val="000000"/>
                </a:solidFill>
                <a:latin typeface="Montserrat 1 Italics"/>
                <a:ea typeface="Montserrat 1 Italics"/>
                <a:cs typeface="Montserrat 1 Italics"/>
                <a:sym typeface="Montserrat 1 Italics"/>
              </a:rPr>
              <a:t>Hồ Thị Phương Thảo</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2700000">
            <a:off x="509115" y="520464"/>
            <a:ext cx="1016472" cy="1016472"/>
            <a:chOff x="0" y="0"/>
            <a:chExt cx="894960" cy="894960"/>
          </a:xfrm>
        </p:grpSpPr>
        <p:sp>
          <p:nvSpPr>
            <p:cNvPr name="Freeform 3" id="3"/>
            <p:cNvSpPr/>
            <p:nvPr/>
          </p:nvSpPr>
          <p:spPr>
            <a:xfrm flipH="false" flipV="false" rot="0">
              <a:off x="0" y="-889"/>
              <a:ext cx="896747" cy="898525"/>
            </a:xfrm>
            <a:custGeom>
              <a:avLst/>
              <a:gdLst/>
              <a:ahLst/>
              <a:cxnLst/>
              <a:rect r="r" b="b" t="t" l="l"/>
              <a:pathLst>
                <a:path h="898525" w="896747">
                  <a:moveTo>
                    <a:pt x="0" y="448310"/>
                  </a:moveTo>
                  <a:cubicBezTo>
                    <a:pt x="0" y="201930"/>
                    <a:pt x="199390" y="1778"/>
                    <a:pt x="445897" y="889"/>
                  </a:cubicBezTo>
                  <a:cubicBezTo>
                    <a:pt x="692404" y="0"/>
                    <a:pt x="893191" y="198628"/>
                    <a:pt x="894969" y="445135"/>
                  </a:cubicBezTo>
                  <a:cubicBezTo>
                    <a:pt x="896747" y="691642"/>
                    <a:pt x="698881" y="893191"/>
                    <a:pt x="452374" y="895858"/>
                  </a:cubicBezTo>
                  <a:cubicBezTo>
                    <a:pt x="205867" y="898525"/>
                    <a:pt x="3683" y="701294"/>
                    <a:pt x="0" y="454914"/>
                  </a:cubicBezTo>
                  <a:close/>
                </a:path>
              </a:pathLst>
            </a:custGeom>
            <a:solidFill>
              <a:srgbClr val="145DA0"/>
            </a:solidFill>
          </p:spPr>
        </p:sp>
      </p:grpSp>
      <p:sp>
        <p:nvSpPr>
          <p:cNvPr name="Freeform 4" id="4"/>
          <p:cNvSpPr/>
          <p:nvPr/>
        </p:nvSpPr>
        <p:spPr>
          <a:xfrm flipH="false" flipV="false" rot="-10800000">
            <a:off x="17447220" y="0"/>
            <a:ext cx="840780" cy="10287000"/>
          </a:xfrm>
          <a:custGeom>
            <a:avLst/>
            <a:gdLst/>
            <a:ahLst/>
            <a:cxnLst/>
            <a:rect r="r" b="b" t="t" l="l"/>
            <a:pathLst>
              <a:path h="10287000" w="840780">
                <a:moveTo>
                  <a:pt x="0" y="0"/>
                </a:moveTo>
                <a:lnTo>
                  <a:pt x="840780" y="0"/>
                </a:lnTo>
                <a:lnTo>
                  <a:pt x="8407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97331" y="6299049"/>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4">
              <a:alphaModFix amt="26000"/>
            </a:blip>
            <a:stretch>
              <a:fillRect l="-22339" t="-50337" r="-9379" b="-53310"/>
            </a:stretch>
          </a:blipFill>
        </p:spPr>
      </p:sp>
      <p:sp>
        <p:nvSpPr>
          <p:cNvPr name="Freeform 6" id="6"/>
          <p:cNvSpPr/>
          <p:nvPr/>
        </p:nvSpPr>
        <p:spPr>
          <a:xfrm flipH="false" flipV="false" rot="0">
            <a:off x="1335386" y="1615773"/>
            <a:ext cx="15617228" cy="7886700"/>
          </a:xfrm>
          <a:custGeom>
            <a:avLst/>
            <a:gdLst/>
            <a:ahLst/>
            <a:cxnLst/>
            <a:rect r="r" b="b" t="t" l="l"/>
            <a:pathLst>
              <a:path h="7886700" w="15617228">
                <a:moveTo>
                  <a:pt x="0" y="0"/>
                </a:moveTo>
                <a:lnTo>
                  <a:pt x="15617228" y="0"/>
                </a:lnTo>
                <a:lnTo>
                  <a:pt x="15617228" y="7886700"/>
                </a:lnTo>
                <a:lnTo>
                  <a:pt x="0" y="7886700"/>
                </a:lnTo>
                <a:lnTo>
                  <a:pt x="0" y="0"/>
                </a:lnTo>
                <a:close/>
              </a:path>
            </a:pathLst>
          </a:custGeom>
          <a:blipFill>
            <a:blip r:embed="rId5"/>
            <a:stretch>
              <a:fillRect l="0" t="0" r="0" b="0"/>
            </a:stretch>
          </a:blipFill>
        </p:spPr>
      </p:sp>
      <p:sp>
        <p:nvSpPr>
          <p:cNvPr name="TextBox 7" id="7"/>
          <p:cNvSpPr txBox="true"/>
          <p:nvPr/>
        </p:nvSpPr>
        <p:spPr>
          <a:xfrm rot="0">
            <a:off x="621598" y="685800"/>
            <a:ext cx="774678" cy="685800"/>
          </a:xfrm>
          <a:prstGeom prst="rect">
            <a:avLst/>
          </a:prstGeom>
        </p:spPr>
        <p:txBody>
          <a:bodyPr anchor="t" rtlCol="false" tIns="0" lIns="0" bIns="0" rIns="0">
            <a:spAutoFit/>
          </a:bodyPr>
          <a:lstStyle/>
          <a:p>
            <a:pPr algn="ctr">
              <a:lnSpc>
                <a:spcPts val="5400"/>
              </a:lnSpc>
            </a:pPr>
            <a:r>
              <a:rPr lang="en-US" sz="4500" spc="62">
                <a:solidFill>
                  <a:srgbClr val="FFFFFF"/>
                </a:solidFill>
                <a:latin typeface="Montserrat 2"/>
                <a:ea typeface="Montserrat 2"/>
                <a:cs typeface="Montserrat 2"/>
                <a:sym typeface="Montserrat 2"/>
              </a:rPr>
              <a:t>02</a:t>
            </a:r>
          </a:p>
        </p:txBody>
      </p:sp>
      <p:sp>
        <p:nvSpPr>
          <p:cNvPr name="TextBox 8" id="8"/>
          <p:cNvSpPr txBox="true"/>
          <p:nvPr/>
        </p:nvSpPr>
        <p:spPr>
          <a:xfrm rot="0">
            <a:off x="1810238" y="685800"/>
            <a:ext cx="12635147" cy="685800"/>
          </a:xfrm>
          <a:prstGeom prst="rect">
            <a:avLst/>
          </a:prstGeom>
        </p:spPr>
        <p:txBody>
          <a:bodyPr anchor="t" rtlCol="false" tIns="0" lIns="0" bIns="0" rIns="0">
            <a:spAutoFit/>
          </a:bodyPr>
          <a:lstStyle/>
          <a:p>
            <a:pPr algn="l">
              <a:lnSpc>
                <a:spcPts val="5400"/>
              </a:lnSpc>
            </a:pPr>
            <a:r>
              <a:rPr lang="en-US" b="true" sz="4500">
                <a:solidFill>
                  <a:srgbClr val="03224F"/>
                </a:solidFill>
                <a:latin typeface="Montserrat 1 Bold"/>
                <a:ea typeface="Montserrat 1 Bold"/>
                <a:cs typeface="Montserrat 1 Bold"/>
                <a:sym typeface="Montserrat 1 Bold"/>
              </a:rPr>
              <a:t>Kết quả: Biểu đồ Scatter Plot</a:t>
            </a:r>
          </a:p>
        </p:txBody>
      </p:sp>
      <p:sp>
        <p:nvSpPr>
          <p:cNvPr name="TextBox 9" id="9"/>
          <p:cNvSpPr txBox="true"/>
          <p:nvPr/>
        </p:nvSpPr>
        <p:spPr>
          <a:xfrm rot="0">
            <a:off x="13943316" y="9503752"/>
            <a:ext cx="3315984" cy="422274"/>
          </a:xfrm>
          <a:prstGeom prst="rect">
            <a:avLst/>
          </a:prstGeom>
        </p:spPr>
        <p:txBody>
          <a:bodyPr anchor="t" rtlCol="false" tIns="0" lIns="0" bIns="0" rIns="0">
            <a:spAutoFit/>
          </a:bodyPr>
          <a:lstStyle/>
          <a:p>
            <a:pPr algn="r">
              <a:lnSpc>
                <a:spcPts val="3500"/>
              </a:lnSpc>
              <a:spcBef>
                <a:spcPct val="0"/>
              </a:spcBef>
            </a:pPr>
            <a:r>
              <a:rPr lang="en-US" sz="2500" i="true">
                <a:solidFill>
                  <a:srgbClr val="000000"/>
                </a:solidFill>
                <a:latin typeface="Montserrat 1 Italics"/>
                <a:ea typeface="Montserrat 1 Italics"/>
                <a:cs typeface="Montserrat 1 Italics"/>
                <a:sym typeface="Montserrat 1 Italics"/>
              </a:rPr>
              <a:t>Hồ Thị Phương Thảo</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2700000">
            <a:off x="509115" y="520464"/>
            <a:ext cx="1016472" cy="1016472"/>
            <a:chOff x="0" y="0"/>
            <a:chExt cx="894960" cy="894960"/>
          </a:xfrm>
        </p:grpSpPr>
        <p:sp>
          <p:nvSpPr>
            <p:cNvPr name="Freeform 3" id="3"/>
            <p:cNvSpPr/>
            <p:nvPr/>
          </p:nvSpPr>
          <p:spPr>
            <a:xfrm flipH="false" flipV="false" rot="0">
              <a:off x="0" y="-889"/>
              <a:ext cx="896747" cy="898525"/>
            </a:xfrm>
            <a:custGeom>
              <a:avLst/>
              <a:gdLst/>
              <a:ahLst/>
              <a:cxnLst/>
              <a:rect r="r" b="b" t="t" l="l"/>
              <a:pathLst>
                <a:path h="898525" w="896747">
                  <a:moveTo>
                    <a:pt x="0" y="448310"/>
                  </a:moveTo>
                  <a:cubicBezTo>
                    <a:pt x="0" y="201930"/>
                    <a:pt x="199390" y="1778"/>
                    <a:pt x="445897" y="889"/>
                  </a:cubicBezTo>
                  <a:cubicBezTo>
                    <a:pt x="692404" y="0"/>
                    <a:pt x="893191" y="198628"/>
                    <a:pt x="894969" y="445135"/>
                  </a:cubicBezTo>
                  <a:cubicBezTo>
                    <a:pt x="896747" y="691642"/>
                    <a:pt x="698881" y="893191"/>
                    <a:pt x="452374" y="895858"/>
                  </a:cubicBezTo>
                  <a:cubicBezTo>
                    <a:pt x="205867" y="898525"/>
                    <a:pt x="3683" y="701294"/>
                    <a:pt x="0" y="454914"/>
                  </a:cubicBezTo>
                  <a:close/>
                </a:path>
              </a:pathLst>
            </a:custGeom>
            <a:solidFill>
              <a:srgbClr val="145DA0"/>
            </a:solidFill>
          </p:spPr>
        </p:sp>
      </p:grpSp>
      <p:sp>
        <p:nvSpPr>
          <p:cNvPr name="Freeform 4" id="4"/>
          <p:cNvSpPr/>
          <p:nvPr/>
        </p:nvSpPr>
        <p:spPr>
          <a:xfrm flipH="false" flipV="false" rot="-10800000">
            <a:off x="17447220" y="0"/>
            <a:ext cx="840780" cy="10287000"/>
          </a:xfrm>
          <a:custGeom>
            <a:avLst/>
            <a:gdLst/>
            <a:ahLst/>
            <a:cxnLst/>
            <a:rect r="r" b="b" t="t" l="l"/>
            <a:pathLst>
              <a:path h="10287000" w="840780">
                <a:moveTo>
                  <a:pt x="0" y="0"/>
                </a:moveTo>
                <a:lnTo>
                  <a:pt x="840780" y="0"/>
                </a:lnTo>
                <a:lnTo>
                  <a:pt x="8407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97331" y="6299049"/>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4">
              <a:alphaModFix amt="26000"/>
            </a:blip>
            <a:stretch>
              <a:fillRect l="-22339" t="-50337" r="-9379" b="-53310"/>
            </a:stretch>
          </a:blipFill>
        </p:spPr>
      </p:sp>
      <p:sp>
        <p:nvSpPr>
          <p:cNvPr name="Freeform 6" id="6"/>
          <p:cNvSpPr/>
          <p:nvPr/>
        </p:nvSpPr>
        <p:spPr>
          <a:xfrm flipH="false" flipV="false" rot="0">
            <a:off x="1028700" y="2378778"/>
            <a:ext cx="4630214" cy="6484126"/>
          </a:xfrm>
          <a:custGeom>
            <a:avLst/>
            <a:gdLst/>
            <a:ahLst/>
            <a:cxnLst/>
            <a:rect r="r" b="b" t="t" l="l"/>
            <a:pathLst>
              <a:path h="6484126" w="4630214">
                <a:moveTo>
                  <a:pt x="0" y="0"/>
                </a:moveTo>
                <a:lnTo>
                  <a:pt x="4630214" y="0"/>
                </a:lnTo>
                <a:lnTo>
                  <a:pt x="4630214" y="6484126"/>
                </a:lnTo>
                <a:lnTo>
                  <a:pt x="0" y="6484126"/>
                </a:lnTo>
                <a:lnTo>
                  <a:pt x="0" y="0"/>
                </a:lnTo>
                <a:close/>
              </a:path>
            </a:pathLst>
          </a:custGeom>
          <a:blipFill>
            <a:blip r:embed="rId5"/>
            <a:stretch>
              <a:fillRect l="0" t="0" r="0" b="0"/>
            </a:stretch>
          </a:blipFill>
        </p:spPr>
      </p:sp>
      <p:sp>
        <p:nvSpPr>
          <p:cNvPr name="Freeform 7" id="7"/>
          <p:cNvSpPr/>
          <p:nvPr/>
        </p:nvSpPr>
        <p:spPr>
          <a:xfrm flipH="false" flipV="false" rot="0">
            <a:off x="5441374" y="2435928"/>
            <a:ext cx="4052579" cy="6484126"/>
          </a:xfrm>
          <a:custGeom>
            <a:avLst/>
            <a:gdLst/>
            <a:ahLst/>
            <a:cxnLst/>
            <a:rect r="r" b="b" t="t" l="l"/>
            <a:pathLst>
              <a:path h="6484126" w="4052579">
                <a:moveTo>
                  <a:pt x="0" y="0"/>
                </a:moveTo>
                <a:lnTo>
                  <a:pt x="4052578" y="0"/>
                </a:lnTo>
                <a:lnTo>
                  <a:pt x="4052578" y="6484126"/>
                </a:lnTo>
                <a:lnTo>
                  <a:pt x="0" y="6484126"/>
                </a:lnTo>
                <a:lnTo>
                  <a:pt x="0" y="0"/>
                </a:lnTo>
                <a:close/>
              </a:path>
            </a:pathLst>
          </a:custGeom>
          <a:blipFill>
            <a:blip r:embed="rId6"/>
            <a:stretch>
              <a:fillRect l="0" t="0" r="0" b="0"/>
            </a:stretch>
          </a:blipFill>
        </p:spPr>
      </p:sp>
      <p:sp>
        <p:nvSpPr>
          <p:cNvPr name="Freeform 8" id="8"/>
          <p:cNvSpPr/>
          <p:nvPr/>
        </p:nvSpPr>
        <p:spPr>
          <a:xfrm flipH="false" flipV="false" rot="0">
            <a:off x="9417752" y="2464503"/>
            <a:ext cx="3922522" cy="6189383"/>
          </a:xfrm>
          <a:custGeom>
            <a:avLst/>
            <a:gdLst/>
            <a:ahLst/>
            <a:cxnLst/>
            <a:rect r="r" b="b" t="t" l="l"/>
            <a:pathLst>
              <a:path h="6189383" w="3922522">
                <a:moveTo>
                  <a:pt x="0" y="0"/>
                </a:moveTo>
                <a:lnTo>
                  <a:pt x="3922522" y="0"/>
                </a:lnTo>
                <a:lnTo>
                  <a:pt x="3922522" y="6189383"/>
                </a:lnTo>
                <a:lnTo>
                  <a:pt x="0" y="6189383"/>
                </a:lnTo>
                <a:lnTo>
                  <a:pt x="0" y="0"/>
                </a:lnTo>
                <a:close/>
              </a:path>
            </a:pathLst>
          </a:custGeom>
          <a:blipFill>
            <a:blip r:embed="rId7"/>
            <a:stretch>
              <a:fillRect l="0" t="0" r="0" b="0"/>
            </a:stretch>
          </a:blipFill>
        </p:spPr>
      </p:sp>
      <p:sp>
        <p:nvSpPr>
          <p:cNvPr name="Freeform 9" id="9"/>
          <p:cNvSpPr/>
          <p:nvPr/>
        </p:nvSpPr>
        <p:spPr>
          <a:xfrm flipH="false" flipV="false" rot="0">
            <a:off x="13340274" y="2800424"/>
            <a:ext cx="3550734" cy="3361642"/>
          </a:xfrm>
          <a:custGeom>
            <a:avLst/>
            <a:gdLst/>
            <a:ahLst/>
            <a:cxnLst/>
            <a:rect r="r" b="b" t="t" l="l"/>
            <a:pathLst>
              <a:path h="3361642" w="3550734">
                <a:moveTo>
                  <a:pt x="0" y="0"/>
                </a:moveTo>
                <a:lnTo>
                  <a:pt x="3550734" y="0"/>
                </a:lnTo>
                <a:lnTo>
                  <a:pt x="3550734" y="3361642"/>
                </a:lnTo>
                <a:lnTo>
                  <a:pt x="0" y="3361642"/>
                </a:lnTo>
                <a:lnTo>
                  <a:pt x="0" y="0"/>
                </a:lnTo>
                <a:close/>
              </a:path>
            </a:pathLst>
          </a:custGeom>
          <a:blipFill>
            <a:blip r:embed="rId8"/>
            <a:stretch>
              <a:fillRect l="0" t="0" r="0" b="0"/>
            </a:stretch>
          </a:blipFill>
        </p:spPr>
      </p:sp>
      <p:sp>
        <p:nvSpPr>
          <p:cNvPr name="TextBox 10" id="10"/>
          <p:cNvSpPr txBox="true"/>
          <p:nvPr/>
        </p:nvSpPr>
        <p:spPr>
          <a:xfrm rot="0">
            <a:off x="621598" y="685800"/>
            <a:ext cx="774678" cy="685800"/>
          </a:xfrm>
          <a:prstGeom prst="rect">
            <a:avLst/>
          </a:prstGeom>
        </p:spPr>
        <p:txBody>
          <a:bodyPr anchor="t" rtlCol="false" tIns="0" lIns="0" bIns="0" rIns="0">
            <a:spAutoFit/>
          </a:bodyPr>
          <a:lstStyle/>
          <a:p>
            <a:pPr algn="ctr">
              <a:lnSpc>
                <a:spcPts val="5400"/>
              </a:lnSpc>
            </a:pPr>
            <a:r>
              <a:rPr lang="en-US" sz="4500" spc="62">
                <a:solidFill>
                  <a:srgbClr val="FFFFFF"/>
                </a:solidFill>
                <a:latin typeface="Montserrat 2"/>
                <a:ea typeface="Montserrat 2"/>
                <a:cs typeface="Montserrat 2"/>
                <a:sym typeface="Montserrat 2"/>
              </a:rPr>
              <a:t>02</a:t>
            </a:r>
          </a:p>
        </p:txBody>
      </p:sp>
      <p:sp>
        <p:nvSpPr>
          <p:cNvPr name="TextBox 11" id="11"/>
          <p:cNvSpPr txBox="true"/>
          <p:nvPr/>
        </p:nvSpPr>
        <p:spPr>
          <a:xfrm rot="0">
            <a:off x="1810238" y="685800"/>
            <a:ext cx="12635147" cy="685800"/>
          </a:xfrm>
          <a:prstGeom prst="rect">
            <a:avLst/>
          </a:prstGeom>
        </p:spPr>
        <p:txBody>
          <a:bodyPr anchor="t" rtlCol="false" tIns="0" lIns="0" bIns="0" rIns="0">
            <a:spAutoFit/>
          </a:bodyPr>
          <a:lstStyle/>
          <a:p>
            <a:pPr algn="l">
              <a:lnSpc>
                <a:spcPts val="5400"/>
              </a:lnSpc>
            </a:pPr>
            <a:r>
              <a:rPr lang="en-US" b="true" sz="4500">
                <a:solidFill>
                  <a:srgbClr val="03224F"/>
                </a:solidFill>
                <a:latin typeface="Montserrat 1 Bold"/>
                <a:ea typeface="Montserrat 1 Bold"/>
                <a:cs typeface="Montserrat 1 Bold"/>
                <a:sym typeface="Montserrat 1 Bold"/>
              </a:rPr>
              <a:t>Kết quả: Biểu đồ Silhoutte Plot</a:t>
            </a:r>
          </a:p>
        </p:txBody>
      </p:sp>
      <p:sp>
        <p:nvSpPr>
          <p:cNvPr name="TextBox 12" id="12"/>
          <p:cNvSpPr txBox="true"/>
          <p:nvPr/>
        </p:nvSpPr>
        <p:spPr>
          <a:xfrm rot="0">
            <a:off x="13943316" y="9503752"/>
            <a:ext cx="3315984" cy="422274"/>
          </a:xfrm>
          <a:prstGeom prst="rect">
            <a:avLst/>
          </a:prstGeom>
        </p:spPr>
        <p:txBody>
          <a:bodyPr anchor="t" rtlCol="false" tIns="0" lIns="0" bIns="0" rIns="0">
            <a:spAutoFit/>
          </a:bodyPr>
          <a:lstStyle/>
          <a:p>
            <a:pPr algn="r">
              <a:lnSpc>
                <a:spcPts val="3500"/>
              </a:lnSpc>
              <a:spcBef>
                <a:spcPct val="0"/>
              </a:spcBef>
            </a:pPr>
            <a:r>
              <a:rPr lang="en-US" sz="2500" i="true">
                <a:solidFill>
                  <a:srgbClr val="000000"/>
                </a:solidFill>
                <a:latin typeface="Montserrat 1 Italics"/>
                <a:ea typeface="Montserrat 1 Italics"/>
                <a:cs typeface="Montserrat 1 Italics"/>
                <a:sym typeface="Montserrat 1 Italics"/>
              </a:rPr>
              <a:t>Hồ Thị Phương Thảo</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EFF4FF"/>
        </a:solidFill>
      </p:bgPr>
    </p:bg>
    <p:spTree>
      <p:nvGrpSpPr>
        <p:cNvPr id="1" name=""/>
        <p:cNvGrpSpPr/>
        <p:nvPr/>
      </p:nvGrpSpPr>
      <p:grpSpPr>
        <a:xfrm>
          <a:off x="0" y="0"/>
          <a:ext cx="0" cy="0"/>
          <a:chOff x="0" y="0"/>
          <a:chExt cx="0" cy="0"/>
        </a:xfrm>
      </p:grpSpPr>
      <p:sp>
        <p:nvSpPr>
          <p:cNvPr name="Freeform 2" id="2"/>
          <p:cNvSpPr/>
          <p:nvPr/>
        </p:nvSpPr>
        <p:spPr>
          <a:xfrm flipH="false" flipV="false" rot="0">
            <a:off x="-1854025" y="-1105552"/>
            <a:ext cx="3708050" cy="3682350"/>
          </a:xfrm>
          <a:custGeom>
            <a:avLst/>
            <a:gdLst/>
            <a:ahLst/>
            <a:cxnLst/>
            <a:rect r="r" b="b" t="t" l="l"/>
            <a:pathLst>
              <a:path h="3682350" w="3708050">
                <a:moveTo>
                  <a:pt x="0" y="0"/>
                </a:moveTo>
                <a:lnTo>
                  <a:pt x="3708050" y="0"/>
                </a:lnTo>
                <a:lnTo>
                  <a:pt x="3708050" y="3682350"/>
                </a:lnTo>
                <a:lnTo>
                  <a:pt x="0" y="3682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900352" y="4280643"/>
            <a:ext cx="14487295" cy="1030388"/>
          </a:xfrm>
          <a:prstGeom prst="rect">
            <a:avLst/>
          </a:prstGeom>
        </p:spPr>
        <p:txBody>
          <a:bodyPr anchor="t" rtlCol="false" tIns="0" lIns="0" bIns="0" rIns="0">
            <a:spAutoFit/>
          </a:bodyPr>
          <a:lstStyle/>
          <a:p>
            <a:pPr algn="ctr">
              <a:lnSpc>
                <a:spcPts val="7574"/>
              </a:lnSpc>
            </a:pPr>
            <a:r>
              <a:rPr lang="en-US" b="true" sz="8510">
                <a:solidFill>
                  <a:srgbClr val="3E67C8"/>
                </a:solidFill>
                <a:latin typeface="Montserrat 1 Ultra-Bold"/>
                <a:ea typeface="Montserrat 1 Ultra-Bold"/>
                <a:cs typeface="Montserrat 1 Ultra-Bold"/>
                <a:sym typeface="Montserrat 1 Ultra-Bold"/>
              </a:rPr>
              <a:t>Hierarchical</a:t>
            </a:r>
          </a:p>
        </p:txBody>
      </p:sp>
      <p:sp>
        <p:nvSpPr>
          <p:cNvPr name="AutoShape 4" id="4"/>
          <p:cNvSpPr/>
          <p:nvPr/>
        </p:nvSpPr>
        <p:spPr>
          <a:xfrm>
            <a:off x="1028700" y="9239250"/>
            <a:ext cx="16230600" cy="19050"/>
          </a:xfrm>
          <a:prstGeom prst="line">
            <a:avLst/>
          </a:prstGeom>
          <a:ln cap="flat" w="38100">
            <a:solidFill>
              <a:srgbClr val="0C0A9E"/>
            </a:solidFill>
            <a:prstDash val="solid"/>
            <a:headEnd type="none" len="sm" w="sm"/>
            <a:tailEnd type="none" len="sm" w="sm"/>
          </a:ln>
        </p:spPr>
      </p:sp>
      <p:sp>
        <p:nvSpPr>
          <p:cNvPr name="TextBox 5" id="5"/>
          <p:cNvSpPr txBox="true"/>
          <p:nvPr/>
        </p:nvSpPr>
        <p:spPr>
          <a:xfrm rot="0">
            <a:off x="15954375" y="9486128"/>
            <a:ext cx="1304925" cy="381000"/>
          </a:xfrm>
          <a:prstGeom prst="rect">
            <a:avLst/>
          </a:prstGeom>
        </p:spPr>
        <p:txBody>
          <a:bodyPr anchor="t" rtlCol="false" tIns="0" lIns="0" bIns="0" rIns="0">
            <a:spAutoFit/>
          </a:bodyPr>
          <a:lstStyle/>
          <a:p>
            <a:pPr algn="ctr">
              <a:lnSpc>
                <a:spcPts val="3000"/>
              </a:lnSpc>
              <a:spcBef>
                <a:spcPct val="0"/>
              </a:spcBef>
            </a:pPr>
            <a:r>
              <a:rPr lang="en-US" b="true" sz="2500" i="true" spc="34">
                <a:solidFill>
                  <a:srgbClr val="3E67C8"/>
                </a:solidFill>
                <a:latin typeface="Montserrat 2 Bold Italics"/>
                <a:ea typeface="Montserrat 2 Bold Italics"/>
                <a:cs typeface="Montserrat 2 Bold Italics"/>
                <a:sym typeface="Montserrat 2 Bold Italics"/>
              </a:rPr>
              <a:t>Nhóm 3</a:t>
            </a:r>
          </a:p>
        </p:txBody>
      </p:sp>
      <p:sp>
        <p:nvSpPr>
          <p:cNvPr name="Freeform 6" id="6"/>
          <p:cNvSpPr/>
          <p:nvPr/>
        </p:nvSpPr>
        <p:spPr>
          <a:xfrm flipH="false" flipV="false" rot="0">
            <a:off x="16820837" y="5994278"/>
            <a:ext cx="3708050" cy="3682350"/>
          </a:xfrm>
          <a:custGeom>
            <a:avLst/>
            <a:gdLst/>
            <a:ahLst/>
            <a:cxnLst/>
            <a:rect r="r" b="b" t="t" l="l"/>
            <a:pathLst>
              <a:path h="3682350" w="3708050">
                <a:moveTo>
                  <a:pt x="0" y="0"/>
                </a:moveTo>
                <a:lnTo>
                  <a:pt x="3708050" y="0"/>
                </a:lnTo>
                <a:lnTo>
                  <a:pt x="3708050" y="3682350"/>
                </a:lnTo>
                <a:lnTo>
                  <a:pt x="0" y="3682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2700000">
            <a:off x="509115" y="520464"/>
            <a:ext cx="1016472" cy="1016472"/>
            <a:chOff x="0" y="0"/>
            <a:chExt cx="894960" cy="894960"/>
          </a:xfrm>
        </p:grpSpPr>
        <p:sp>
          <p:nvSpPr>
            <p:cNvPr name="Freeform 3" id="3"/>
            <p:cNvSpPr/>
            <p:nvPr/>
          </p:nvSpPr>
          <p:spPr>
            <a:xfrm flipH="false" flipV="false" rot="0">
              <a:off x="0" y="-889"/>
              <a:ext cx="896747" cy="898525"/>
            </a:xfrm>
            <a:custGeom>
              <a:avLst/>
              <a:gdLst/>
              <a:ahLst/>
              <a:cxnLst/>
              <a:rect r="r" b="b" t="t" l="l"/>
              <a:pathLst>
                <a:path h="898525" w="896747">
                  <a:moveTo>
                    <a:pt x="0" y="448310"/>
                  </a:moveTo>
                  <a:cubicBezTo>
                    <a:pt x="0" y="201930"/>
                    <a:pt x="199390" y="1778"/>
                    <a:pt x="445897" y="889"/>
                  </a:cubicBezTo>
                  <a:cubicBezTo>
                    <a:pt x="692404" y="0"/>
                    <a:pt x="893191" y="198628"/>
                    <a:pt x="894969" y="445135"/>
                  </a:cubicBezTo>
                  <a:cubicBezTo>
                    <a:pt x="896747" y="691642"/>
                    <a:pt x="698881" y="893191"/>
                    <a:pt x="452374" y="895858"/>
                  </a:cubicBezTo>
                  <a:cubicBezTo>
                    <a:pt x="205867" y="898525"/>
                    <a:pt x="3683" y="701294"/>
                    <a:pt x="0" y="454914"/>
                  </a:cubicBezTo>
                  <a:close/>
                </a:path>
              </a:pathLst>
            </a:custGeom>
            <a:solidFill>
              <a:srgbClr val="145DA0"/>
            </a:solidFill>
          </p:spPr>
        </p:sp>
      </p:grpSp>
      <p:sp>
        <p:nvSpPr>
          <p:cNvPr name="Freeform 4" id="4"/>
          <p:cNvSpPr/>
          <p:nvPr/>
        </p:nvSpPr>
        <p:spPr>
          <a:xfrm flipH="false" flipV="false" rot="-10800000">
            <a:off x="17447220" y="0"/>
            <a:ext cx="840780" cy="10287000"/>
          </a:xfrm>
          <a:custGeom>
            <a:avLst/>
            <a:gdLst/>
            <a:ahLst/>
            <a:cxnLst/>
            <a:rect r="r" b="b" t="t" l="l"/>
            <a:pathLst>
              <a:path h="10287000" w="840780">
                <a:moveTo>
                  <a:pt x="0" y="0"/>
                </a:moveTo>
                <a:lnTo>
                  <a:pt x="840780" y="0"/>
                </a:lnTo>
                <a:lnTo>
                  <a:pt x="8407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97331" y="6299049"/>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4">
              <a:alphaModFix amt="26000"/>
            </a:blip>
            <a:stretch>
              <a:fillRect l="-22339" t="-50337" r="-9379" b="-53310"/>
            </a:stretch>
          </a:blipFill>
        </p:spPr>
      </p:sp>
      <p:sp>
        <p:nvSpPr>
          <p:cNvPr name="Freeform 6" id="6"/>
          <p:cNvSpPr/>
          <p:nvPr/>
        </p:nvSpPr>
        <p:spPr>
          <a:xfrm flipH="false" flipV="false" rot="0">
            <a:off x="1736105" y="1708089"/>
            <a:ext cx="14516140" cy="6731860"/>
          </a:xfrm>
          <a:custGeom>
            <a:avLst/>
            <a:gdLst/>
            <a:ahLst/>
            <a:cxnLst/>
            <a:rect r="r" b="b" t="t" l="l"/>
            <a:pathLst>
              <a:path h="6731860" w="14516140">
                <a:moveTo>
                  <a:pt x="0" y="0"/>
                </a:moveTo>
                <a:lnTo>
                  <a:pt x="14516140" y="0"/>
                </a:lnTo>
                <a:lnTo>
                  <a:pt x="14516140" y="6731860"/>
                </a:lnTo>
                <a:lnTo>
                  <a:pt x="0" y="6731860"/>
                </a:lnTo>
                <a:lnTo>
                  <a:pt x="0" y="0"/>
                </a:lnTo>
                <a:close/>
              </a:path>
            </a:pathLst>
          </a:custGeom>
          <a:blipFill>
            <a:blip r:embed="rId5"/>
            <a:stretch>
              <a:fillRect l="0" t="0" r="0" b="0"/>
            </a:stretch>
          </a:blipFill>
        </p:spPr>
      </p:sp>
      <p:sp>
        <p:nvSpPr>
          <p:cNvPr name="TextBox 7" id="7"/>
          <p:cNvSpPr txBox="true"/>
          <p:nvPr/>
        </p:nvSpPr>
        <p:spPr>
          <a:xfrm rot="0">
            <a:off x="621598" y="685800"/>
            <a:ext cx="774678" cy="685850"/>
          </a:xfrm>
          <a:prstGeom prst="rect">
            <a:avLst/>
          </a:prstGeom>
        </p:spPr>
        <p:txBody>
          <a:bodyPr anchor="t" rtlCol="false" tIns="0" lIns="0" bIns="0" rIns="0">
            <a:spAutoFit/>
          </a:bodyPr>
          <a:lstStyle/>
          <a:p>
            <a:pPr algn="ctr">
              <a:lnSpc>
                <a:spcPts val="5400"/>
              </a:lnSpc>
            </a:pPr>
            <a:r>
              <a:rPr lang="en-US" sz="4500" spc="62">
                <a:solidFill>
                  <a:srgbClr val="FFFFFF"/>
                </a:solidFill>
                <a:latin typeface="Montserrat 2"/>
                <a:ea typeface="Montserrat 2"/>
                <a:cs typeface="Montserrat 2"/>
                <a:sym typeface="Montserrat 2"/>
              </a:rPr>
              <a:t>01</a:t>
            </a:r>
          </a:p>
        </p:txBody>
      </p:sp>
      <p:sp>
        <p:nvSpPr>
          <p:cNvPr name="TextBox 8" id="8"/>
          <p:cNvSpPr txBox="true"/>
          <p:nvPr/>
        </p:nvSpPr>
        <p:spPr>
          <a:xfrm rot="0">
            <a:off x="1810238" y="685800"/>
            <a:ext cx="12635147" cy="685800"/>
          </a:xfrm>
          <a:prstGeom prst="rect">
            <a:avLst/>
          </a:prstGeom>
        </p:spPr>
        <p:txBody>
          <a:bodyPr anchor="t" rtlCol="false" tIns="0" lIns="0" bIns="0" rIns="0">
            <a:spAutoFit/>
          </a:bodyPr>
          <a:lstStyle/>
          <a:p>
            <a:pPr algn="l">
              <a:lnSpc>
                <a:spcPts val="5400"/>
              </a:lnSpc>
            </a:pPr>
            <a:r>
              <a:rPr lang="en-US" b="true" sz="4500">
                <a:solidFill>
                  <a:srgbClr val="03224F"/>
                </a:solidFill>
                <a:latin typeface="Montserrat 1 Bold"/>
                <a:ea typeface="Montserrat 1 Bold"/>
                <a:cs typeface="Montserrat 1 Bold"/>
                <a:sym typeface="Montserrat 1 Bold"/>
              </a:rPr>
              <a:t>Xây dựng thuật toán</a:t>
            </a:r>
          </a:p>
        </p:txBody>
      </p:sp>
      <p:sp>
        <p:nvSpPr>
          <p:cNvPr name="TextBox 9" id="9"/>
          <p:cNvSpPr txBox="true"/>
          <p:nvPr/>
        </p:nvSpPr>
        <p:spPr>
          <a:xfrm rot="0">
            <a:off x="13943316" y="9503752"/>
            <a:ext cx="3315984" cy="422274"/>
          </a:xfrm>
          <a:prstGeom prst="rect">
            <a:avLst/>
          </a:prstGeom>
        </p:spPr>
        <p:txBody>
          <a:bodyPr anchor="t" rtlCol="false" tIns="0" lIns="0" bIns="0" rIns="0">
            <a:spAutoFit/>
          </a:bodyPr>
          <a:lstStyle/>
          <a:p>
            <a:pPr algn="r">
              <a:lnSpc>
                <a:spcPts val="3500"/>
              </a:lnSpc>
              <a:spcBef>
                <a:spcPct val="0"/>
              </a:spcBef>
            </a:pPr>
            <a:r>
              <a:rPr lang="en-US" sz="2500" i="true">
                <a:solidFill>
                  <a:srgbClr val="000000"/>
                </a:solidFill>
                <a:latin typeface="Montserrat 1 Italics"/>
                <a:ea typeface="Montserrat 1 Italics"/>
                <a:cs typeface="Montserrat 1 Italics"/>
                <a:sym typeface="Montserrat 1 Italics"/>
              </a:rPr>
              <a:t>Cái Thị Xuân Tiên</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8FAFF"/>
        </a:solidFill>
      </p:bgPr>
    </p:bg>
    <p:spTree>
      <p:nvGrpSpPr>
        <p:cNvPr id="1" name=""/>
        <p:cNvGrpSpPr/>
        <p:nvPr/>
      </p:nvGrpSpPr>
      <p:grpSpPr>
        <a:xfrm>
          <a:off x="0" y="0"/>
          <a:ext cx="0" cy="0"/>
          <a:chOff x="0" y="0"/>
          <a:chExt cx="0" cy="0"/>
        </a:xfrm>
      </p:grpSpPr>
      <p:grpSp>
        <p:nvGrpSpPr>
          <p:cNvPr name="Group 2" id="2"/>
          <p:cNvGrpSpPr/>
          <p:nvPr/>
        </p:nvGrpSpPr>
        <p:grpSpPr>
          <a:xfrm rot="5400000">
            <a:off x="8599743" y="-4645666"/>
            <a:ext cx="1088513" cy="18288000"/>
            <a:chOff x="0" y="0"/>
            <a:chExt cx="286687" cy="4816593"/>
          </a:xfrm>
        </p:grpSpPr>
        <p:sp>
          <p:nvSpPr>
            <p:cNvPr name="Freeform 3" id="3"/>
            <p:cNvSpPr/>
            <p:nvPr/>
          </p:nvSpPr>
          <p:spPr>
            <a:xfrm flipH="false" flipV="false" rot="0">
              <a:off x="0" y="0"/>
              <a:ext cx="286687" cy="4816592"/>
            </a:xfrm>
            <a:custGeom>
              <a:avLst/>
              <a:gdLst/>
              <a:ahLst/>
              <a:cxnLst/>
              <a:rect r="r" b="b" t="t" l="l"/>
              <a:pathLst>
                <a:path h="4816592" w="286687">
                  <a:moveTo>
                    <a:pt x="0" y="0"/>
                  </a:moveTo>
                  <a:lnTo>
                    <a:pt x="286687" y="0"/>
                  </a:lnTo>
                  <a:lnTo>
                    <a:pt x="286687" y="4816592"/>
                  </a:lnTo>
                  <a:lnTo>
                    <a:pt x="0" y="4816592"/>
                  </a:lnTo>
                  <a:close/>
                </a:path>
              </a:pathLst>
            </a:custGeom>
            <a:gradFill rotWithShape="true">
              <a:gsLst>
                <a:gs pos="0">
                  <a:srgbClr val="696969">
                    <a:alpha val="72000"/>
                  </a:srgbClr>
                </a:gs>
                <a:gs pos="20000">
                  <a:srgbClr val="B4B4B4">
                    <a:alpha val="82500"/>
                  </a:srgbClr>
                </a:gs>
                <a:gs pos="40000">
                  <a:srgbClr val="EEEEEE">
                    <a:alpha val="70500"/>
                  </a:srgbClr>
                </a:gs>
                <a:gs pos="60000">
                  <a:srgbClr val="FBFBFB">
                    <a:alpha val="22000"/>
                  </a:srgbClr>
                </a:gs>
                <a:gs pos="80000">
                  <a:srgbClr val="FBFBFB">
                    <a:alpha val="22000"/>
                  </a:srgbClr>
                </a:gs>
                <a:gs pos="100000">
                  <a:srgbClr val="FBFBFB">
                    <a:alpha val="22000"/>
                  </a:srgbClr>
                </a:gs>
              </a:gsLst>
              <a:lin ang="0"/>
            </a:gradFill>
            <a:ln cap="sq">
              <a:noFill/>
              <a:prstDash val="solid"/>
              <a:miter/>
            </a:ln>
          </p:spPr>
        </p:sp>
        <p:sp>
          <p:nvSpPr>
            <p:cNvPr name="TextBox 4" id="4"/>
            <p:cNvSpPr txBox="true"/>
            <p:nvPr/>
          </p:nvSpPr>
          <p:spPr>
            <a:xfrm>
              <a:off x="0" y="-19050"/>
              <a:ext cx="286687" cy="4835643"/>
            </a:xfrm>
            <a:prstGeom prst="rect">
              <a:avLst/>
            </a:prstGeom>
          </p:spPr>
          <p:txBody>
            <a:bodyPr anchor="ctr" rtlCol="false" tIns="50800" lIns="50800" bIns="50800" rIns="50800"/>
            <a:lstStyle/>
            <a:p>
              <a:pPr algn="ctr" marL="0" indent="0" lvl="0">
                <a:lnSpc>
                  <a:spcPts val="2859"/>
                </a:lnSpc>
                <a:spcBef>
                  <a:spcPct val="0"/>
                </a:spcBef>
              </a:pPr>
            </a:p>
          </p:txBody>
        </p:sp>
      </p:grpSp>
      <p:sp>
        <p:nvSpPr>
          <p:cNvPr name="Freeform 5" id="5"/>
          <p:cNvSpPr/>
          <p:nvPr/>
        </p:nvSpPr>
        <p:spPr>
          <a:xfrm flipH="false" flipV="false" rot="0">
            <a:off x="15473097" y="1146829"/>
            <a:ext cx="2814903" cy="2843336"/>
          </a:xfrm>
          <a:custGeom>
            <a:avLst/>
            <a:gdLst/>
            <a:ahLst/>
            <a:cxnLst/>
            <a:rect r="r" b="b" t="t" l="l"/>
            <a:pathLst>
              <a:path h="2843336" w="2814903">
                <a:moveTo>
                  <a:pt x="0" y="0"/>
                </a:moveTo>
                <a:lnTo>
                  <a:pt x="2814903" y="0"/>
                </a:lnTo>
                <a:lnTo>
                  <a:pt x="2814903" y="2843336"/>
                </a:lnTo>
                <a:lnTo>
                  <a:pt x="0" y="28433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0" y="1062268"/>
            <a:ext cx="2870778" cy="2891810"/>
          </a:xfrm>
          <a:custGeom>
            <a:avLst/>
            <a:gdLst/>
            <a:ahLst/>
            <a:cxnLst/>
            <a:rect r="r" b="b" t="t" l="l"/>
            <a:pathLst>
              <a:path h="2891810" w="2870778">
                <a:moveTo>
                  <a:pt x="0" y="0"/>
                </a:moveTo>
                <a:lnTo>
                  <a:pt x="2870778" y="0"/>
                </a:lnTo>
                <a:lnTo>
                  <a:pt x="2870778" y="2891810"/>
                </a:lnTo>
                <a:lnTo>
                  <a:pt x="0" y="289181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7" id="7"/>
          <p:cNvSpPr txBox="true"/>
          <p:nvPr/>
        </p:nvSpPr>
        <p:spPr>
          <a:xfrm rot="0">
            <a:off x="1819850" y="488445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strike="noStrike" u="none">
                <a:solidFill>
                  <a:srgbClr val="3E67C8"/>
                </a:solidFill>
                <a:latin typeface="Montserrat 1 Bold"/>
                <a:ea typeface="Montserrat 1 Bold"/>
                <a:cs typeface="Montserrat 1 Bold"/>
                <a:sym typeface="Montserrat 1 Bold"/>
              </a:rPr>
              <a:t>01</a:t>
            </a:r>
          </a:p>
        </p:txBody>
      </p:sp>
      <p:sp>
        <p:nvSpPr>
          <p:cNvPr name="TextBox 8" id="8"/>
          <p:cNvSpPr txBox="true"/>
          <p:nvPr/>
        </p:nvSpPr>
        <p:spPr>
          <a:xfrm rot="0">
            <a:off x="1368299" y="5914179"/>
            <a:ext cx="2743420" cy="502920"/>
          </a:xfrm>
          <a:prstGeom prst="rect">
            <a:avLst/>
          </a:prstGeom>
        </p:spPr>
        <p:txBody>
          <a:bodyPr anchor="t" rtlCol="false" tIns="0" lIns="0" bIns="0" rIns="0">
            <a:spAutoFit/>
          </a:bodyPr>
          <a:lstStyle/>
          <a:p>
            <a:pPr algn="ctr">
              <a:lnSpc>
                <a:spcPts val="4140"/>
              </a:lnSpc>
            </a:pPr>
            <a:r>
              <a:rPr lang="en-US" sz="3000" spc="294">
                <a:solidFill>
                  <a:srgbClr val="3E67C8"/>
                </a:solidFill>
                <a:latin typeface="Montserrat 1"/>
                <a:ea typeface="Montserrat 1"/>
                <a:cs typeface="Montserrat 1"/>
                <a:sym typeface="Montserrat 1"/>
              </a:rPr>
              <a:t>ID3</a:t>
            </a:r>
          </a:p>
        </p:txBody>
      </p:sp>
      <p:sp>
        <p:nvSpPr>
          <p:cNvPr name="TextBox 9" id="9"/>
          <p:cNvSpPr txBox="true"/>
          <p:nvPr/>
        </p:nvSpPr>
        <p:spPr>
          <a:xfrm rot="0">
            <a:off x="5807280" y="488445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3E67C8"/>
                </a:solidFill>
                <a:latin typeface="Montserrat 1 Bold"/>
                <a:ea typeface="Montserrat 1 Bold"/>
                <a:cs typeface="Montserrat 1 Bold"/>
                <a:sym typeface="Montserrat 1 Bold"/>
              </a:rPr>
              <a:t>02</a:t>
            </a:r>
          </a:p>
        </p:txBody>
      </p:sp>
      <p:sp>
        <p:nvSpPr>
          <p:cNvPr name="TextBox 10" id="10"/>
          <p:cNvSpPr txBox="true"/>
          <p:nvPr/>
        </p:nvSpPr>
        <p:spPr>
          <a:xfrm rot="0">
            <a:off x="4863542" y="5958011"/>
            <a:ext cx="3727796" cy="502920"/>
          </a:xfrm>
          <a:prstGeom prst="rect">
            <a:avLst/>
          </a:prstGeom>
        </p:spPr>
        <p:txBody>
          <a:bodyPr anchor="t" rtlCol="false" tIns="0" lIns="0" bIns="0" rIns="0">
            <a:spAutoFit/>
          </a:bodyPr>
          <a:lstStyle/>
          <a:p>
            <a:pPr algn="ctr">
              <a:lnSpc>
                <a:spcPts val="4140"/>
              </a:lnSpc>
            </a:pPr>
            <a:r>
              <a:rPr lang="en-US" sz="3000" spc="294">
                <a:solidFill>
                  <a:srgbClr val="3E67C8"/>
                </a:solidFill>
                <a:latin typeface="Montserrat 1"/>
                <a:ea typeface="Montserrat 1"/>
                <a:cs typeface="Montserrat 1"/>
                <a:sym typeface="Montserrat 1"/>
              </a:rPr>
              <a:t>Random forest</a:t>
            </a:r>
          </a:p>
        </p:txBody>
      </p:sp>
      <p:sp>
        <p:nvSpPr>
          <p:cNvPr name="TextBox 11" id="11"/>
          <p:cNvSpPr txBox="true"/>
          <p:nvPr/>
        </p:nvSpPr>
        <p:spPr>
          <a:xfrm rot="0">
            <a:off x="10302475" y="4884459"/>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3E67C8"/>
                </a:solidFill>
                <a:latin typeface="Montserrat 1 Bold"/>
                <a:ea typeface="Montserrat 1 Bold"/>
                <a:cs typeface="Montserrat 1 Bold"/>
                <a:sym typeface="Montserrat 1 Bold"/>
              </a:rPr>
              <a:t>03</a:t>
            </a:r>
          </a:p>
        </p:txBody>
      </p:sp>
      <p:sp>
        <p:nvSpPr>
          <p:cNvPr name="TextBox 12" id="12"/>
          <p:cNvSpPr txBox="true"/>
          <p:nvPr/>
        </p:nvSpPr>
        <p:spPr>
          <a:xfrm rot="0">
            <a:off x="9390624" y="5958011"/>
            <a:ext cx="3664021" cy="502920"/>
          </a:xfrm>
          <a:prstGeom prst="rect">
            <a:avLst/>
          </a:prstGeom>
        </p:spPr>
        <p:txBody>
          <a:bodyPr anchor="t" rtlCol="false" tIns="0" lIns="0" bIns="0" rIns="0">
            <a:spAutoFit/>
          </a:bodyPr>
          <a:lstStyle/>
          <a:p>
            <a:pPr algn="ctr">
              <a:lnSpc>
                <a:spcPts val="4140"/>
              </a:lnSpc>
            </a:pPr>
            <a:r>
              <a:rPr lang="en-US" sz="3000" spc="294">
                <a:solidFill>
                  <a:srgbClr val="3E67C8"/>
                </a:solidFill>
                <a:latin typeface="Montserrat 1"/>
                <a:ea typeface="Montserrat 1"/>
                <a:cs typeface="Montserrat 1"/>
                <a:sym typeface="Montserrat 1"/>
              </a:rPr>
              <a:t>KNN</a:t>
            </a:r>
          </a:p>
        </p:txBody>
      </p:sp>
      <p:sp>
        <p:nvSpPr>
          <p:cNvPr name="TextBox 13" id="13"/>
          <p:cNvSpPr txBox="true"/>
          <p:nvPr/>
        </p:nvSpPr>
        <p:spPr>
          <a:xfrm rot="0">
            <a:off x="14380527" y="4928291"/>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3E67C8"/>
                </a:solidFill>
                <a:latin typeface="Montserrat 1 Bold"/>
                <a:ea typeface="Montserrat 1 Bold"/>
                <a:cs typeface="Montserrat 1 Bold"/>
                <a:sym typeface="Montserrat 1 Bold"/>
              </a:rPr>
              <a:t>04</a:t>
            </a:r>
          </a:p>
        </p:txBody>
      </p:sp>
      <p:sp>
        <p:nvSpPr>
          <p:cNvPr name="TextBox 14" id="14"/>
          <p:cNvSpPr txBox="true"/>
          <p:nvPr/>
        </p:nvSpPr>
        <p:spPr>
          <a:xfrm rot="0">
            <a:off x="13940470" y="5958011"/>
            <a:ext cx="2743420" cy="1026795"/>
          </a:xfrm>
          <a:prstGeom prst="rect">
            <a:avLst/>
          </a:prstGeom>
        </p:spPr>
        <p:txBody>
          <a:bodyPr anchor="t" rtlCol="false" tIns="0" lIns="0" bIns="0" rIns="0">
            <a:spAutoFit/>
          </a:bodyPr>
          <a:lstStyle/>
          <a:p>
            <a:pPr algn="ctr">
              <a:lnSpc>
                <a:spcPts val="4140"/>
              </a:lnSpc>
            </a:pPr>
            <a:r>
              <a:rPr lang="en-US" sz="3000" spc="294">
                <a:solidFill>
                  <a:srgbClr val="3E67C8"/>
                </a:solidFill>
                <a:latin typeface="Montserrat 1"/>
                <a:ea typeface="Montserrat 1"/>
                <a:cs typeface="Montserrat 1"/>
                <a:sym typeface="Montserrat 1"/>
              </a:rPr>
              <a:t>K means Clustering</a:t>
            </a:r>
          </a:p>
        </p:txBody>
      </p:sp>
      <p:sp>
        <p:nvSpPr>
          <p:cNvPr name="TextBox 15" id="15"/>
          <p:cNvSpPr txBox="true"/>
          <p:nvPr/>
        </p:nvSpPr>
        <p:spPr>
          <a:xfrm rot="0">
            <a:off x="3191560" y="7493424"/>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3E67C8"/>
                </a:solidFill>
                <a:latin typeface="Montserrat 1 Bold"/>
                <a:ea typeface="Montserrat 1 Bold"/>
                <a:cs typeface="Montserrat 1 Bold"/>
                <a:sym typeface="Montserrat 1 Bold"/>
              </a:rPr>
              <a:t>05</a:t>
            </a:r>
          </a:p>
        </p:txBody>
      </p:sp>
      <p:sp>
        <p:nvSpPr>
          <p:cNvPr name="TextBox 16" id="16"/>
          <p:cNvSpPr txBox="true"/>
          <p:nvPr/>
        </p:nvSpPr>
        <p:spPr>
          <a:xfrm rot="0">
            <a:off x="2740009" y="8523144"/>
            <a:ext cx="2743420" cy="502920"/>
          </a:xfrm>
          <a:prstGeom prst="rect">
            <a:avLst/>
          </a:prstGeom>
        </p:spPr>
        <p:txBody>
          <a:bodyPr anchor="t" rtlCol="false" tIns="0" lIns="0" bIns="0" rIns="0">
            <a:spAutoFit/>
          </a:bodyPr>
          <a:lstStyle/>
          <a:p>
            <a:pPr algn="ctr">
              <a:lnSpc>
                <a:spcPts val="4140"/>
              </a:lnSpc>
            </a:pPr>
            <a:r>
              <a:rPr lang="en-US" sz="3000" spc="294">
                <a:solidFill>
                  <a:srgbClr val="3E67C8"/>
                </a:solidFill>
                <a:latin typeface="Montserrat 1"/>
                <a:ea typeface="Montserrat 1"/>
                <a:cs typeface="Montserrat 1"/>
                <a:sym typeface="Montserrat 1"/>
              </a:rPr>
              <a:t>Hierarchical</a:t>
            </a:r>
          </a:p>
        </p:txBody>
      </p:sp>
      <p:sp>
        <p:nvSpPr>
          <p:cNvPr name="TextBox 17" id="17"/>
          <p:cNvSpPr txBox="true"/>
          <p:nvPr/>
        </p:nvSpPr>
        <p:spPr>
          <a:xfrm rot="0">
            <a:off x="8166690" y="7493424"/>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3E67C8"/>
                </a:solidFill>
                <a:latin typeface="Montserrat 1 Bold"/>
                <a:ea typeface="Montserrat 1 Bold"/>
                <a:cs typeface="Montserrat 1 Bold"/>
                <a:sym typeface="Montserrat 1 Bold"/>
              </a:rPr>
              <a:t>06</a:t>
            </a:r>
          </a:p>
        </p:txBody>
      </p:sp>
      <p:sp>
        <p:nvSpPr>
          <p:cNvPr name="TextBox 18" id="18"/>
          <p:cNvSpPr txBox="true"/>
          <p:nvPr/>
        </p:nvSpPr>
        <p:spPr>
          <a:xfrm rot="0">
            <a:off x="7715140" y="8570769"/>
            <a:ext cx="2743420" cy="502920"/>
          </a:xfrm>
          <a:prstGeom prst="rect">
            <a:avLst/>
          </a:prstGeom>
        </p:spPr>
        <p:txBody>
          <a:bodyPr anchor="t" rtlCol="false" tIns="0" lIns="0" bIns="0" rIns="0">
            <a:spAutoFit/>
          </a:bodyPr>
          <a:lstStyle/>
          <a:p>
            <a:pPr algn="ctr">
              <a:lnSpc>
                <a:spcPts val="4140"/>
              </a:lnSpc>
            </a:pPr>
            <a:r>
              <a:rPr lang="en-US" sz="3000" spc="294">
                <a:solidFill>
                  <a:srgbClr val="3E67C8"/>
                </a:solidFill>
                <a:latin typeface="Montserrat 1"/>
                <a:ea typeface="Montserrat 1"/>
                <a:cs typeface="Montserrat 1"/>
                <a:sym typeface="Montserrat 1"/>
              </a:rPr>
              <a:t>Apriori</a:t>
            </a:r>
          </a:p>
        </p:txBody>
      </p:sp>
      <p:sp>
        <p:nvSpPr>
          <p:cNvPr name="TextBox 19" id="19"/>
          <p:cNvSpPr txBox="true"/>
          <p:nvPr/>
        </p:nvSpPr>
        <p:spPr>
          <a:xfrm rot="0">
            <a:off x="12385068" y="7493424"/>
            <a:ext cx="1840320" cy="1048770"/>
          </a:xfrm>
          <a:prstGeom prst="rect">
            <a:avLst/>
          </a:prstGeom>
        </p:spPr>
        <p:txBody>
          <a:bodyPr anchor="t" rtlCol="false" tIns="0" lIns="0" bIns="0" rIns="0">
            <a:spAutoFit/>
          </a:bodyPr>
          <a:lstStyle/>
          <a:p>
            <a:pPr algn="ctr" marL="0" indent="0" lvl="0">
              <a:lnSpc>
                <a:spcPts val="8627"/>
              </a:lnSpc>
              <a:spcBef>
                <a:spcPct val="0"/>
              </a:spcBef>
            </a:pPr>
            <a:r>
              <a:rPr lang="en-US" b="true" sz="6251" spc="331">
                <a:solidFill>
                  <a:srgbClr val="3E67C8"/>
                </a:solidFill>
                <a:latin typeface="Montserrat 1 Bold"/>
                <a:ea typeface="Montserrat 1 Bold"/>
                <a:cs typeface="Montserrat 1 Bold"/>
                <a:sym typeface="Montserrat 1 Bold"/>
              </a:rPr>
              <a:t>07</a:t>
            </a:r>
          </a:p>
        </p:txBody>
      </p:sp>
      <p:sp>
        <p:nvSpPr>
          <p:cNvPr name="TextBox 20" id="20"/>
          <p:cNvSpPr txBox="true"/>
          <p:nvPr/>
        </p:nvSpPr>
        <p:spPr>
          <a:xfrm rot="0">
            <a:off x="11933517" y="8523144"/>
            <a:ext cx="2743420" cy="502920"/>
          </a:xfrm>
          <a:prstGeom prst="rect">
            <a:avLst/>
          </a:prstGeom>
        </p:spPr>
        <p:txBody>
          <a:bodyPr anchor="t" rtlCol="false" tIns="0" lIns="0" bIns="0" rIns="0">
            <a:spAutoFit/>
          </a:bodyPr>
          <a:lstStyle/>
          <a:p>
            <a:pPr algn="ctr">
              <a:lnSpc>
                <a:spcPts val="4140"/>
              </a:lnSpc>
            </a:pPr>
            <a:r>
              <a:rPr lang="en-US" sz="3000" spc="294">
                <a:solidFill>
                  <a:srgbClr val="3E67C8"/>
                </a:solidFill>
                <a:latin typeface="Montserrat 1"/>
                <a:ea typeface="Montserrat 1"/>
                <a:cs typeface="Montserrat 1"/>
                <a:sym typeface="Montserrat 1"/>
              </a:rPr>
              <a:t>FP-Growth</a:t>
            </a:r>
          </a:p>
        </p:txBody>
      </p:sp>
      <p:sp>
        <p:nvSpPr>
          <p:cNvPr name="TextBox 21" id="21"/>
          <p:cNvSpPr txBox="true"/>
          <p:nvPr/>
        </p:nvSpPr>
        <p:spPr>
          <a:xfrm rot="0">
            <a:off x="5745921" y="1023004"/>
            <a:ext cx="6796157" cy="1183005"/>
          </a:xfrm>
          <a:prstGeom prst="rect">
            <a:avLst/>
          </a:prstGeom>
        </p:spPr>
        <p:txBody>
          <a:bodyPr anchor="t" rtlCol="false" tIns="0" lIns="0" bIns="0" rIns="0">
            <a:spAutoFit/>
          </a:bodyPr>
          <a:lstStyle/>
          <a:p>
            <a:pPr algn="ctr" marL="0" indent="0" lvl="0">
              <a:lnSpc>
                <a:spcPts val="9659"/>
              </a:lnSpc>
              <a:spcBef>
                <a:spcPct val="0"/>
              </a:spcBef>
            </a:pPr>
            <a:r>
              <a:rPr lang="en-US" b="true" sz="6999" spc="370">
                <a:solidFill>
                  <a:srgbClr val="3E67C8"/>
                </a:solidFill>
                <a:latin typeface="Montserrat 1 Bold"/>
                <a:ea typeface="Montserrat 1 Bold"/>
                <a:cs typeface="Montserrat 1 Bold"/>
                <a:sym typeface="Montserrat 1 Bold"/>
              </a:rPr>
              <a:t>NỘI DUNG</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2700000">
            <a:off x="509115" y="520464"/>
            <a:ext cx="1016472" cy="1016472"/>
            <a:chOff x="0" y="0"/>
            <a:chExt cx="894960" cy="894960"/>
          </a:xfrm>
        </p:grpSpPr>
        <p:sp>
          <p:nvSpPr>
            <p:cNvPr name="Freeform 3" id="3"/>
            <p:cNvSpPr/>
            <p:nvPr/>
          </p:nvSpPr>
          <p:spPr>
            <a:xfrm flipH="false" flipV="false" rot="0">
              <a:off x="0" y="-889"/>
              <a:ext cx="896747" cy="898525"/>
            </a:xfrm>
            <a:custGeom>
              <a:avLst/>
              <a:gdLst/>
              <a:ahLst/>
              <a:cxnLst/>
              <a:rect r="r" b="b" t="t" l="l"/>
              <a:pathLst>
                <a:path h="898525" w="896747">
                  <a:moveTo>
                    <a:pt x="0" y="448310"/>
                  </a:moveTo>
                  <a:cubicBezTo>
                    <a:pt x="0" y="201930"/>
                    <a:pt x="199390" y="1778"/>
                    <a:pt x="445897" y="889"/>
                  </a:cubicBezTo>
                  <a:cubicBezTo>
                    <a:pt x="692404" y="0"/>
                    <a:pt x="893191" y="198628"/>
                    <a:pt x="894969" y="445135"/>
                  </a:cubicBezTo>
                  <a:cubicBezTo>
                    <a:pt x="896747" y="691642"/>
                    <a:pt x="698881" y="893191"/>
                    <a:pt x="452374" y="895858"/>
                  </a:cubicBezTo>
                  <a:cubicBezTo>
                    <a:pt x="205867" y="898525"/>
                    <a:pt x="3683" y="701294"/>
                    <a:pt x="0" y="454914"/>
                  </a:cubicBezTo>
                  <a:close/>
                </a:path>
              </a:pathLst>
            </a:custGeom>
            <a:solidFill>
              <a:srgbClr val="145DA0"/>
            </a:solidFill>
          </p:spPr>
        </p:sp>
      </p:grpSp>
      <p:sp>
        <p:nvSpPr>
          <p:cNvPr name="Freeform 4" id="4"/>
          <p:cNvSpPr/>
          <p:nvPr/>
        </p:nvSpPr>
        <p:spPr>
          <a:xfrm flipH="false" flipV="false" rot="-10800000">
            <a:off x="17447220" y="0"/>
            <a:ext cx="840780" cy="10287000"/>
          </a:xfrm>
          <a:custGeom>
            <a:avLst/>
            <a:gdLst/>
            <a:ahLst/>
            <a:cxnLst/>
            <a:rect r="r" b="b" t="t" l="l"/>
            <a:pathLst>
              <a:path h="10287000" w="840780">
                <a:moveTo>
                  <a:pt x="0" y="0"/>
                </a:moveTo>
                <a:lnTo>
                  <a:pt x="840780" y="0"/>
                </a:lnTo>
                <a:lnTo>
                  <a:pt x="8407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97331" y="6299049"/>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4">
              <a:alphaModFix amt="26000"/>
            </a:blip>
            <a:stretch>
              <a:fillRect l="-22339" t="-50337" r="-9379" b="-53310"/>
            </a:stretch>
          </a:blipFill>
        </p:spPr>
      </p:sp>
      <p:sp>
        <p:nvSpPr>
          <p:cNvPr name="Freeform 6" id="6"/>
          <p:cNvSpPr/>
          <p:nvPr/>
        </p:nvSpPr>
        <p:spPr>
          <a:xfrm flipH="false" flipV="false" rot="0">
            <a:off x="621598" y="4434322"/>
            <a:ext cx="7254194" cy="4923379"/>
          </a:xfrm>
          <a:custGeom>
            <a:avLst/>
            <a:gdLst/>
            <a:ahLst/>
            <a:cxnLst/>
            <a:rect r="r" b="b" t="t" l="l"/>
            <a:pathLst>
              <a:path h="4923379" w="7254194">
                <a:moveTo>
                  <a:pt x="0" y="0"/>
                </a:moveTo>
                <a:lnTo>
                  <a:pt x="7254194" y="0"/>
                </a:lnTo>
                <a:lnTo>
                  <a:pt x="7254194" y="4923380"/>
                </a:lnTo>
                <a:lnTo>
                  <a:pt x="0" y="4923380"/>
                </a:lnTo>
                <a:lnTo>
                  <a:pt x="0" y="0"/>
                </a:lnTo>
                <a:close/>
              </a:path>
            </a:pathLst>
          </a:custGeom>
          <a:blipFill>
            <a:blip r:embed="rId5"/>
            <a:stretch>
              <a:fillRect l="0" t="0" r="0" b="0"/>
            </a:stretch>
          </a:blipFill>
        </p:spPr>
      </p:sp>
      <p:sp>
        <p:nvSpPr>
          <p:cNvPr name="Freeform 7" id="7"/>
          <p:cNvSpPr/>
          <p:nvPr/>
        </p:nvSpPr>
        <p:spPr>
          <a:xfrm flipH="false" flipV="false" rot="0">
            <a:off x="8144067" y="685800"/>
            <a:ext cx="7106528" cy="9052902"/>
          </a:xfrm>
          <a:custGeom>
            <a:avLst/>
            <a:gdLst/>
            <a:ahLst/>
            <a:cxnLst/>
            <a:rect r="r" b="b" t="t" l="l"/>
            <a:pathLst>
              <a:path h="9052902" w="7106528">
                <a:moveTo>
                  <a:pt x="0" y="0"/>
                </a:moveTo>
                <a:lnTo>
                  <a:pt x="7106528" y="0"/>
                </a:lnTo>
                <a:lnTo>
                  <a:pt x="7106528" y="9052902"/>
                </a:lnTo>
                <a:lnTo>
                  <a:pt x="0" y="9052902"/>
                </a:lnTo>
                <a:lnTo>
                  <a:pt x="0" y="0"/>
                </a:lnTo>
                <a:close/>
              </a:path>
            </a:pathLst>
          </a:custGeom>
          <a:blipFill>
            <a:blip r:embed="rId6"/>
            <a:stretch>
              <a:fillRect l="0" t="0" r="0" b="0"/>
            </a:stretch>
          </a:blipFill>
        </p:spPr>
      </p:sp>
      <p:sp>
        <p:nvSpPr>
          <p:cNvPr name="TextBox 8" id="8"/>
          <p:cNvSpPr txBox="true"/>
          <p:nvPr/>
        </p:nvSpPr>
        <p:spPr>
          <a:xfrm rot="0">
            <a:off x="621598" y="685800"/>
            <a:ext cx="774678" cy="685850"/>
          </a:xfrm>
          <a:prstGeom prst="rect">
            <a:avLst/>
          </a:prstGeom>
        </p:spPr>
        <p:txBody>
          <a:bodyPr anchor="t" rtlCol="false" tIns="0" lIns="0" bIns="0" rIns="0">
            <a:spAutoFit/>
          </a:bodyPr>
          <a:lstStyle/>
          <a:p>
            <a:pPr algn="ctr">
              <a:lnSpc>
                <a:spcPts val="5400"/>
              </a:lnSpc>
            </a:pPr>
            <a:r>
              <a:rPr lang="en-US" sz="4500" spc="62">
                <a:solidFill>
                  <a:srgbClr val="FFFFFF"/>
                </a:solidFill>
                <a:latin typeface="Montserrat 2"/>
                <a:ea typeface="Montserrat 2"/>
                <a:cs typeface="Montserrat 2"/>
                <a:sym typeface="Montserrat 2"/>
              </a:rPr>
              <a:t>02</a:t>
            </a:r>
          </a:p>
        </p:txBody>
      </p:sp>
      <p:sp>
        <p:nvSpPr>
          <p:cNvPr name="TextBox 9" id="9"/>
          <p:cNvSpPr txBox="true"/>
          <p:nvPr/>
        </p:nvSpPr>
        <p:spPr>
          <a:xfrm rot="0">
            <a:off x="1810238" y="685800"/>
            <a:ext cx="12635147" cy="685800"/>
          </a:xfrm>
          <a:prstGeom prst="rect">
            <a:avLst/>
          </a:prstGeom>
        </p:spPr>
        <p:txBody>
          <a:bodyPr anchor="t" rtlCol="false" tIns="0" lIns="0" bIns="0" rIns="0">
            <a:spAutoFit/>
          </a:bodyPr>
          <a:lstStyle/>
          <a:p>
            <a:pPr algn="l">
              <a:lnSpc>
                <a:spcPts val="5400"/>
              </a:lnSpc>
            </a:pPr>
            <a:r>
              <a:rPr lang="en-US" b="true" sz="4500">
                <a:solidFill>
                  <a:srgbClr val="03224F"/>
                </a:solidFill>
                <a:latin typeface="Montserrat 1 Bold"/>
                <a:ea typeface="Montserrat 1 Bold"/>
                <a:cs typeface="Montserrat 1 Bold"/>
                <a:sym typeface="Montserrat 1 Bold"/>
              </a:rPr>
              <a:t>Kết quả</a:t>
            </a:r>
          </a:p>
        </p:txBody>
      </p:sp>
      <p:sp>
        <p:nvSpPr>
          <p:cNvPr name="TextBox 10" id="10"/>
          <p:cNvSpPr txBox="true"/>
          <p:nvPr/>
        </p:nvSpPr>
        <p:spPr>
          <a:xfrm rot="0">
            <a:off x="13943316" y="9503752"/>
            <a:ext cx="3315984" cy="422274"/>
          </a:xfrm>
          <a:prstGeom prst="rect">
            <a:avLst/>
          </a:prstGeom>
        </p:spPr>
        <p:txBody>
          <a:bodyPr anchor="t" rtlCol="false" tIns="0" lIns="0" bIns="0" rIns="0">
            <a:spAutoFit/>
          </a:bodyPr>
          <a:lstStyle/>
          <a:p>
            <a:pPr algn="r">
              <a:lnSpc>
                <a:spcPts val="3500"/>
              </a:lnSpc>
              <a:spcBef>
                <a:spcPct val="0"/>
              </a:spcBef>
            </a:pPr>
            <a:r>
              <a:rPr lang="en-US" sz="2500" i="true">
                <a:solidFill>
                  <a:srgbClr val="000000"/>
                </a:solidFill>
                <a:latin typeface="Montserrat 1 Italics"/>
                <a:ea typeface="Montserrat 1 Italics"/>
                <a:cs typeface="Montserrat 1 Italics"/>
                <a:sym typeface="Montserrat 1 Italics"/>
              </a:rPr>
              <a:t>Cái Thị Xuân Tiên</a:t>
            </a:r>
          </a:p>
        </p:txBody>
      </p:sp>
      <p:sp>
        <p:nvSpPr>
          <p:cNvPr name="TextBox 11" id="11"/>
          <p:cNvSpPr txBox="true"/>
          <p:nvPr/>
        </p:nvSpPr>
        <p:spPr>
          <a:xfrm rot="0">
            <a:off x="621598" y="2005323"/>
            <a:ext cx="7356430" cy="2181225"/>
          </a:xfrm>
          <a:prstGeom prst="rect">
            <a:avLst/>
          </a:prstGeom>
        </p:spPr>
        <p:txBody>
          <a:bodyPr anchor="t" rtlCol="false" tIns="0" lIns="0" bIns="0" rIns="0">
            <a:spAutoFit/>
          </a:bodyPr>
          <a:lstStyle/>
          <a:p>
            <a:pPr algn="just">
              <a:lnSpc>
                <a:spcPts val="3480"/>
              </a:lnSpc>
              <a:spcBef>
                <a:spcPct val="0"/>
              </a:spcBef>
            </a:pPr>
            <a:r>
              <a:rPr lang="en-US" sz="2900" spc="40">
                <a:solidFill>
                  <a:srgbClr val="000000"/>
                </a:solidFill>
                <a:latin typeface="Montserrat 2"/>
                <a:ea typeface="Montserrat 2"/>
                <a:cs typeface="Montserrat 2"/>
                <a:sym typeface="Montserrat 2"/>
              </a:rPr>
              <a:t>Distance matrix (1000x1000)</a:t>
            </a:r>
          </a:p>
          <a:p>
            <a:pPr algn="just" marL="626111" indent="-313055" lvl="1">
              <a:lnSpc>
                <a:spcPts val="3480"/>
              </a:lnSpc>
              <a:buFont typeface="Arial"/>
              <a:buChar char="•"/>
            </a:pPr>
            <a:r>
              <a:rPr lang="en-US" sz="2900" spc="37">
                <a:solidFill>
                  <a:srgbClr val="000000"/>
                </a:solidFill>
                <a:latin typeface="Montserrat 2"/>
                <a:ea typeface="Montserrat 2"/>
                <a:cs typeface="Montserrat 2"/>
                <a:sym typeface="Montserrat 2"/>
              </a:rPr>
              <a:t>Chuẩn hóa dữ liệu và tính ma trận khoảng cách theo độ đo Euclidian </a:t>
            </a:r>
          </a:p>
          <a:p>
            <a:pPr algn="just" marL="626111" indent="-313055" lvl="1">
              <a:lnSpc>
                <a:spcPts val="3480"/>
              </a:lnSpc>
              <a:buFont typeface="Arial"/>
              <a:buChar char="•"/>
            </a:pPr>
            <a:r>
              <a:rPr lang="en-US" sz="2900" spc="40">
                <a:solidFill>
                  <a:srgbClr val="000000"/>
                </a:solidFill>
                <a:latin typeface="Montserrat 2"/>
                <a:ea typeface="Montserrat 2"/>
                <a:cs typeface="Montserrat 2"/>
                <a:sym typeface="Montserrat 2"/>
              </a:rPr>
              <a:t>Tiêu chí lựa chọn 2 cụm để sát nhập là Average link</a:t>
            </a:r>
          </a:p>
        </p:txBody>
      </p:sp>
      <p:grpSp>
        <p:nvGrpSpPr>
          <p:cNvPr name="Group 12" id="12"/>
          <p:cNvGrpSpPr/>
          <p:nvPr/>
        </p:nvGrpSpPr>
        <p:grpSpPr>
          <a:xfrm rot="-10800000">
            <a:off x="15250595" y="4679604"/>
            <a:ext cx="2334214" cy="1065293"/>
            <a:chOff x="0" y="0"/>
            <a:chExt cx="1780965" cy="812800"/>
          </a:xfrm>
        </p:grpSpPr>
        <p:sp>
          <p:nvSpPr>
            <p:cNvPr name="Freeform 13" id="13"/>
            <p:cNvSpPr/>
            <p:nvPr/>
          </p:nvSpPr>
          <p:spPr>
            <a:xfrm flipH="false" flipV="false" rot="0">
              <a:off x="0" y="0"/>
              <a:ext cx="1780965" cy="812800"/>
            </a:xfrm>
            <a:custGeom>
              <a:avLst/>
              <a:gdLst/>
              <a:ahLst/>
              <a:cxnLst/>
              <a:rect r="r" b="b" t="t" l="l"/>
              <a:pathLst>
                <a:path h="812800" w="1780965">
                  <a:moveTo>
                    <a:pt x="1780965" y="406400"/>
                  </a:moveTo>
                  <a:lnTo>
                    <a:pt x="1374565" y="0"/>
                  </a:lnTo>
                  <a:lnTo>
                    <a:pt x="1374565" y="203200"/>
                  </a:lnTo>
                  <a:lnTo>
                    <a:pt x="0" y="203200"/>
                  </a:lnTo>
                  <a:lnTo>
                    <a:pt x="0" y="609600"/>
                  </a:lnTo>
                  <a:lnTo>
                    <a:pt x="1374565" y="609600"/>
                  </a:lnTo>
                  <a:lnTo>
                    <a:pt x="1374565" y="812800"/>
                  </a:lnTo>
                  <a:lnTo>
                    <a:pt x="1780965" y="406400"/>
                  </a:lnTo>
                  <a:close/>
                </a:path>
              </a:pathLst>
            </a:custGeom>
            <a:solidFill>
              <a:srgbClr val="DB9D3F"/>
            </a:solidFill>
          </p:spPr>
        </p:sp>
        <p:sp>
          <p:nvSpPr>
            <p:cNvPr name="TextBox 14" id="14"/>
            <p:cNvSpPr txBox="true"/>
            <p:nvPr/>
          </p:nvSpPr>
          <p:spPr>
            <a:xfrm>
              <a:off x="0" y="155575"/>
              <a:ext cx="1679365" cy="454025"/>
            </a:xfrm>
            <a:prstGeom prst="rect">
              <a:avLst/>
            </a:prstGeom>
          </p:spPr>
          <p:txBody>
            <a:bodyPr anchor="ctr" rtlCol="false" tIns="50800" lIns="50800" bIns="50800" rIns="50800"/>
            <a:lstStyle/>
            <a:p>
              <a:pPr algn="ctr">
                <a:lnSpc>
                  <a:spcPts val="3500"/>
                </a:lnSpc>
              </a:pPr>
            </a:p>
          </p:txBody>
        </p:sp>
      </p:grpSp>
      <p:sp>
        <p:nvSpPr>
          <p:cNvPr name="TextBox 15" id="15"/>
          <p:cNvSpPr txBox="true"/>
          <p:nvPr/>
        </p:nvSpPr>
        <p:spPr>
          <a:xfrm rot="0">
            <a:off x="15517295" y="5034473"/>
            <a:ext cx="2067514" cy="355555"/>
          </a:xfrm>
          <a:prstGeom prst="rect">
            <a:avLst/>
          </a:prstGeom>
        </p:spPr>
        <p:txBody>
          <a:bodyPr anchor="t" rtlCol="false" tIns="0" lIns="0" bIns="0" rIns="0">
            <a:spAutoFit/>
          </a:bodyPr>
          <a:lstStyle/>
          <a:p>
            <a:pPr algn="ctr">
              <a:lnSpc>
                <a:spcPts val="2799"/>
              </a:lnSpc>
              <a:spcBef>
                <a:spcPct val="0"/>
              </a:spcBef>
            </a:pPr>
            <a:r>
              <a:rPr lang="en-US" sz="2333" spc="32">
                <a:solidFill>
                  <a:srgbClr val="000000"/>
                </a:solidFill>
                <a:latin typeface="Montserrat 2"/>
                <a:ea typeface="Montserrat 2"/>
                <a:cs typeface="Montserrat 2"/>
                <a:sym typeface="Montserrat 2"/>
              </a:rPr>
              <a:t>Cây phân cấp</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2700000">
            <a:off x="509115" y="520464"/>
            <a:ext cx="1016472" cy="1016472"/>
            <a:chOff x="0" y="0"/>
            <a:chExt cx="894960" cy="894960"/>
          </a:xfrm>
        </p:grpSpPr>
        <p:sp>
          <p:nvSpPr>
            <p:cNvPr name="Freeform 3" id="3"/>
            <p:cNvSpPr/>
            <p:nvPr/>
          </p:nvSpPr>
          <p:spPr>
            <a:xfrm flipH="false" flipV="false" rot="0">
              <a:off x="0" y="-889"/>
              <a:ext cx="896747" cy="898525"/>
            </a:xfrm>
            <a:custGeom>
              <a:avLst/>
              <a:gdLst/>
              <a:ahLst/>
              <a:cxnLst/>
              <a:rect r="r" b="b" t="t" l="l"/>
              <a:pathLst>
                <a:path h="898525" w="896747">
                  <a:moveTo>
                    <a:pt x="0" y="448310"/>
                  </a:moveTo>
                  <a:cubicBezTo>
                    <a:pt x="0" y="201930"/>
                    <a:pt x="199390" y="1778"/>
                    <a:pt x="445897" y="889"/>
                  </a:cubicBezTo>
                  <a:cubicBezTo>
                    <a:pt x="692404" y="0"/>
                    <a:pt x="893191" y="198628"/>
                    <a:pt x="894969" y="445135"/>
                  </a:cubicBezTo>
                  <a:cubicBezTo>
                    <a:pt x="896747" y="691642"/>
                    <a:pt x="698881" y="893191"/>
                    <a:pt x="452374" y="895858"/>
                  </a:cubicBezTo>
                  <a:cubicBezTo>
                    <a:pt x="205867" y="898525"/>
                    <a:pt x="3683" y="701294"/>
                    <a:pt x="0" y="454914"/>
                  </a:cubicBezTo>
                  <a:close/>
                </a:path>
              </a:pathLst>
            </a:custGeom>
            <a:solidFill>
              <a:srgbClr val="145DA0"/>
            </a:solidFill>
          </p:spPr>
        </p:sp>
      </p:grpSp>
      <p:sp>
        <p:nvSpPr>
          <p:cNvPr name="Freeform 4" id="4"/>
          <p:cNvSpPr/>
          <p:nvPr/>
        </p:nvSpPr>
        <p:spPr>
          <a:xfrm flipH="false" flipV="false" rot="-10800000">
            <a:off x="17447220" y="0"/>
            <a:ext cx="840780" cy="10287000"/>
          </a:xfrm>
          <a:custGeom>
            <a:avLst/>
            <a:gdLst/>
            <a:ahLst/>
            <a:cxnLst/>
            <a:rect r="r" b="b" t="t" l="l"/>
            <a:pathLst>
              <a:path h="10287000" w="840780">
                <a:moveTo>
                  <a:pt x="0" y="0"/>
                </a:moveTo>
                <a:lnTo>
                  <a:pt x="840780" y="0"/>
                </a:lnTo>
                <a:lnTo>
                  <a:pt x="8407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97331" y="6299049"/>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4">
              <a:alphaModFix amt="26000"/>
            </a:blip>
            <a:stretch>
              <a:fillRect l="-22339" t="-50337" r="-9379" b="-53310"/>
            </a:stretch>
          </a:blipFill>
        </p:spPr>
      </p:sp>
      <p:sp>
        <p:nvSpPr>
          <p:cNvPr name="TextBox 6" id="6"/>
          <p:cNvSpPr txBox="true"/>
          <p:nvPr/>
        </p:nvSpPr>
        <p:spPr>
          <a:xfrm rot="0">
            <a:off x="650571" y="685800"/>
            <a:ext cx="716731" cy="685850"/>
          </a:xfrm>
          <a:prstGeom prst="rect">
            <a:avLst/>
          </a:prstGeom>
        </p:spPr>
        <p:txBody>
          <a:bodyPr anchor="t" rtlCol="false" tIns="0" lIns="0" bIns="0" rIns="0">
            <a:spAutoFit/>
          </a:bodyPr>
          <a:lstStyle/>
          <a:p>
            <a:pPr algn="ctr">
              <a:lnSpc>
                <a:spcPts val="5400"/>
              </a:lnSpc>
            </a:pPr>
            <a:r>
              <a:rPr lang="en-US" sz="4500" spc="62">
                <a:solidFill>
                  <a:srgbClr val="FFFFFF"/>
                </a:solidFill>
                <a:latin typeface="Montserrat 2"/>
                <a:ea typeface="Montserrat 2"/>
                <a:cs typeface="Montserrat 2"/>
                <a:sym typeface="Montserrat 2"/>
              </a:rPr>
              <a:t>03</a:t>
            </a:r>
          </a:p>
        </p:txBody>
      </p:sp>
      <p:sp>
        <p:nvSpPr>
          <p:cNvPr name="TextBox 7" id="7"/>
          <p:cNvSpPr txBox="true"/>
          <p:nvPr/>
        </p:nvSpPr>
        <p:spPr>
          <a:xfrm rot="0">
            <a:off x="1810238" y="685800"/>
            <a:ext cx="12635147" cy="685782"/>
          </a:xfrm>
          <a:prstGeom prst="rect">
            <a:avLst/>
          </a:prstGeom>
        </p:spPr>
        <p:txBody>
          <a:bodyPr anchor="t" rtlCol="false" tIns="0" lIns="0" bIns="0" rIns="0">
            <a:spAutoFit/>
          </a:bodyPr>
          <a:lstStyle/>
          <a:p>
            <a:pPr algn="l">
              <a:lnSpc>
                <a:spcPts val="5400"/>
              </a:lnSpc>
            </a:pPr>
            <a:r>
              <a:rPr lang="en-US" b="true" sz="4500">
                <a:solidFill>
                  <a:srgbClr val="03224F"/>
                </a:solidFill>
                <a:latin typeface="Montserrat 1 Bold"/>
                <a:ea typeface="Montserrat 1 Bold"/>
                <a:cs typeface="Montserrat 1 Bold"/>
                <a:sym typeface="Montserrat 1 Bold"/>
              </a:rPr>
              <a:t>Kết luận thuật toán phù hợp</a:t>
            </a:r>
          </a:p>
        </p:txBody>
      </p:sp>
      <p:sp>
        <p:nvSpPr>
          <p:cNvPr name="TextBox 8" id="8"/>
          <p:cNvSpPr txBox="true"/>
          <p:nvPr/>
        </p:nvSpPr>
        <p:spPr>
          <a:xfrm rot="0">
            <a:off x="13943316" y="9503752"/>
            <a:ext cx="3315984" cy="422274"/>
          </a:xfrm>
          <a:prstGeom prst="rect">
            <a:avLst/>
          </a:prstGeom>
        </p:spPr>
        <p:txBody>
          <a:bodyPr anchor="t" rtlCol="false" tIns="0" lIns="0" bIns="0" rIns="0">
            <a:spAutoFit/>
          </a:bodyPr>
          <a:lstStyle/>
          <a:p>
            <a:pPr algn="r">
              <a:lnSpc>
                <a:spcPts val="3500"/>
              </a:lnSpc>
              <a:spcBef>
                <a:spcPct val="0"/>
              </a:spcBef>
            </a:pPr>
            <a:r>
              <a:rPr lang="en-US" sz="2500" i="true">
                <a:solidFill>
                  <a:srgbClr val="000000"/>
                </a:solidFill>
                <a:latin typeface="Montserrat 1 Italics"/>
                <a:ea typeface="Montserrat 1 Italics"/>
                <a:cs typeface="Montserrat 1 Italics"/>
                <a:sym typeface="Montserrat 1 Italics"/>
              </a:rPr>
              <a:t>Cái Thị Xuân Tiên</a:t>
            </a:r>
          </a:p>
        </p:txBody>
      </p:sp>
      <p:sp>
        <p:nvSpPr>
          <p:cNvPr name="TextBox 9" id="9"/>
          <p:cNvSpPr txBox="true"/>
          <p:nvPr/>
        </p:nvSpPr>
        <p:spPr>
          <a:xfrm rot="0">
            <a:off x="1755155" y="1556954"/>
            <a:ext cx="14761384" cy="6942080"/>
          </a:xfrm>
          <a:prstGeom prst="rect">
            <a:avLst/>
          </a:prstGeom>
        </p:spPr>
        <p:txBody>
          <a:bodyPr anchor="t" rtlCol="false" tIns="0" lIns="0" bIns="0" rIns="0">
            <a:spAutoFit/>
          </a:bodyPr>
          <a:lstStyle/>
          <a:p>
            <a:pPr algn="l">
              <a:lnSpc>
                <a:spcPts val="5070"/>
              </a:lnSpc>
            </a:pPr>
          </a:p>
          <a:p>
            <a:pPr algn="l">
              <a:lnSpc>
                <a:spcPts val="5070"/>
              </a:lnSpc>
            </a:pPr>
            <a:r>
              <a:rPr lang="en-US" b="true" sz="2510">
                <a:solidFill>
                  <a:srgbClr val="000000"/>
                </a:solidFill>
                <a:latin typeface="Montserrat 1 Bold"/>
                <a:ea typeface="Montserrat 1 Bold"/>
                <a:cs typeface="Montserrat 1 Bold"/>
                <a:sym typeface="Montserrat 1 Bold"/>
              </a:rPr>
              <a:t>Hierarchical Clustering phù hợp hơn</a:t>
            </a:r>
          </a:p>
          <a:p>
            <a:pPr algn="l" marL="1083826" indent="-361275" lvl="2">
              <a:lnSpc>
                <a:spcPts val="5070"/>
              </a:lnSpc>
              <a:buFont typeface="Arial"/>
              <a:buChar char="⚬"/>
            </a:pPr>
            <a:r>
              <a:rPr lang="en-US" sz="2510">
                <a:solidFill>
                  <a:srgbClr val="000000"/>
                </a:solidFill>
                <a:latin typeface="Montserrat 1"/>
                <a:ea typeface="Montserrat 1"/>
                <a:cs typeface="Montserrat 1"/>
                <a:sym typeface="Montserrat 1"/>
              </a:rPr>
              <a:t>D</a:t>
            </a:r>
            <a:r>
              <a:rPr lang="en-US" sz="2510">
                <a:solidFill>
                  <a:srgbClr val="000000"/>
                </a:solidFill>
                <a:latin typeface="Montserrat 1"/>
                <a:ea typeface="Montserrat 1"/>
                <a:cs typeface="Montserrat 1"/>
                <a:sym typeface="Montserrat 1"/>
              </a:rPr>
              <a:t>ữ liệu có tính phân tầng tự nhiên và không đồng nhất (có người ít vận động – uống ít nước, người năng động – uống đủ nước, v.v.) </a:t>
            </a:r>
          </a:p>
          <a:p>
            <a:pPr algn="l" marL="1083826" indent="-361275" lvl="2">
              <a:lnSpc>
                <a:spcPts val="5070"/>
              </a:lnSpc>
              <a:buFont typeface="Arial"/>
              <a:buChar char="⚬"/>
            </a:pPr>
            <a:r>
              <a:rPr lang="en-US" sz="2510">
                <a:solidFill>
                  <a:srgbClr val="000000"/>
                </a:solidFill>
                <a:latin typeface="Montserrat 1"/>
                <a:ea typeface="Montserrat 1"/>
                <a:cs typeface="Montserrat 1"/>
                <a:sym typeface="Montserrat 1"/>
              </a:rPr>
              <a:t>Tập dữ liệu vừa phải nên không bị ảnh hưởng bởi chi phí tính toán của hierarchical</a:t>
            </a:r>
          </a:p>
          <a:p>
            <a:pPr algn="l" marL="1083826" indent="-361275" lvl="2">
              <a:lnSpc>
                <a:spcPts val="5070"/>
              </a:lnSpc>
              <a:buFont typeface="Arial"/>
              <a:buChar char="⚬"/>
            </a:pPr>
            <a:r>
              <a:rPr lang="en-US" sz="2510">
                <a:solidFill>
                  <a:srgbClr val="000000"/>
                </a:solidFill>
                <a:latin typeface="Montserrat 1"/>
                <a:ea typeface="Montserrat 1"/>
                <a:cs typeface="Montserrat 1"/>
                <a:sym typeface="Montserrat 1"/>
              </a:rPr>
              <a:t>Cây dendrogram và ma trận khoảng cách cung cấp nhiều thông tin hữu ích để hiểu sâu các cụm hành vi để ứng dụng trong tư vấn cá nhân hóa hoặc hoạch định chiến lược chăm sóc cộng đồng.</a:t>
            </a:r>
          </a:p>
          <a:p>
            <a:pPr algn="l" marL="1625739" indent="-406435" lvl="3">
              <a:lnSpc>
                <a:spcPts val="5070"/>
              </a:lnSpc>
              <a:buFont typeface="Arial"/>
              <a:buChar char="￭"/>
            </a:pPr>
            <a:r>
              <a:rPr lang="en-US" sz="2510">
                <a:solidFill>
                  <a:srgbClr val="000000"/>
                </a:solidFill>
                <a:latin typeface="Montserrat 1"/>
                <a:ea typeface="Montserrat 1"/>
                <a:cs typeface="Montserrat 1"/>
                <a:sym typeface="Montserrat 1"/>
              </a:rPr>
              <a:t>Gợi ý thay đổi hành vi từ nhóm chưa lành mạnh → nhóm lành mạnh.</a:t>
            </a:r>
          </a:p>
          <a:p>
            <a:pPr algn="l" marL="1625739" indent="-406435" lvl="3">
              <a:lnSpc>
                <a:spcPts val="5070"/>
              </a:lnSpc>
              <a:buFont typeface="Arial"/>
              <a:buChar char="￭"/>
            </a:pPr>
            <a:r>
              <a:rPr lang="en-US" sz="2510">
                <a:solidFill>
                  <a:srgbClr val="000000"/>
                </a:solidFill>
                <a:latin typeface="Montserrat 1"/>
                <a:ea typeface="Montserrat 1"/>
                <a:cs typeface="Montserrat 1"/>
                <a:sym typeface="Montserrat 1"/>
              </a:rPr>
              <a:t>Phân loại người dùng theo “mức độ rủi ro” để ưu tiên chăm sóc.</a:t>
            </a:r>
          </a:p>
          <a:p>
            <a:pPr algn="l">
              <a:lnSpc>
                <a:spcPts val="5070"/>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EFF4FF"/>
        </a:solidFill>
      </p:bgPr>
    </p:bg>
    <p:spTree>
      <p:nvGrpSpPr>
        <p:cNvPr id="1" name=""/>
        <p:cNvGrpSpPr/>
        <p:nvPr/>
      </p:nvGrpSpPr>
      <p:grpSpPr>
        <a:xfrm>
          <a:off x="0" y="0"/>
          <a:ext cx="0" cy="0"/>
          <a:chOff x="0" y="0"/>
          <a:chExt cx="0" cy="0"/>
        </a:xfrm>
      </p:grpSpPr>
      <p:sp>
        <p:nvSpPr>
          <p:cNvPr name="Freeform 2" id="2"/>
          <p:cNvSpPr/>
          <p:nvPr/>
        </p:nvSpPr>
        <p:spPr>
          <a:xfrm flipH="false" flipV="false" rot="0">
            <a:off x="-1854025" y="-1105552"/>
            <a:ext cx="3708050" cy="3682350"/>
          </a:xfrm>
          <a:custGeom>
            <a:avLst/>
            <a:gdLst/>
            <a:ahLst/>
            <a:cxnLst/>
            <a:rect r="r" b="b" t="t" l="l"/>
            <a:pathLst>
              <a:path h="3682350" w="3708050">
                <a:moveTo>
                  <a:pt x="0" y="0"/>
                </a:moveTo>
                <a:lnTo>
                  <a:pt x="3708050" y="0"/>
                </a:lnTo>
                <a:lnTo>
                  <a:pt x="3708050" y="3682350"/>
                </a:lnTo>
                <a:lnTo>
                  <a:pt x="0" y="36823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3" id="3"/>
          <p:cNvSpPr txBox="true"/>
          <p:nvPr/>
        </p:nvSpPr>
        <p:spPr>
          <a:xfrm rot="0">
            <a:off x="1900352" y="4280643"/>
            <a:ext cx="14487295" cy="1030388"/>
          </a:xfrm>
          <a:prstGeom prst="rect">
            <a:avLst/>
          </a:prstGeom>
        </p:spPr>
        <p:txBody>
          <a:bodyPr anchor="t" rtlCol="false" tIns="0" lIns="0" bIns="0" rIns="0">
            <a:spAutoFit/>
          </a:bodyPr>
          <a:lstStyle/>
          <a:p>
            <a:pPr algn="ctr">
              <a:lnSpc>
                <a:spcPts val="7574"/>
              </a:lnSpc>
            </a:pPr>
            <a:r>
              <a:rPr lang="en-US" b="true" sz="8510">
                <a:solidFill>
                  <a:srgbClr val="3E67C8"/>
                </a:solidFill>
                <a:latin typeface="Montserrat 1 Ultra-Bold"/>
                <a:ea typeface="Montserrat 1 Ultra-Bold"/>
                <a:cs typeface="Montserrat 1 Ultra-Bold"/>
                <a:sym typeface="Montserrat 1 Ultra-Bold"/>
              </a:rPr>
              <a:t>Apriori &amp; FP-Growth</a:t>
            </a:r>
          </a:p>
        </p:txBody>
      </p:sp>
      <p:sp>
        <p:nvSpPr>
          <p:cNvPr name="AutoShape 4" id="4"/>
          <p:cNvSpPr/>
          <p:nvPr/>
        </p:nvSpPr>
        <p:spPr>
          <a:xfrm>
            <a:off x="1028700" y="9239250"/>
            <a:ext cx="16230600" cy="19050"/>
          </a:xfrm>
          <a:prstGeom prst="line">
            <a:avLst/>
          </a:prstGeom>
          <a:ln cap="flat" w="38100">
            <a:solidFill>
              <a:srgbClr val="0C0A9E"/>
            </a:solidFill>
            <a:prstDash val="solid"/>
            <a:headEnd type="none" len="sm" w="sm"/>
            <a:tailEnd type="none" len="sm" w="sm"/>
          </a:ln>
        </p:spPr>
      </p:sp>
      <p:sp>
        <p:nvSpPr>
          <p:cNvPr name="TextBox 5" id="5"/>
          <p:cNvSpPr txBox="true"/>
          <p:nvPr/>
        </p:nvSpPr>
        <p:spPr>
          <a:xfrm rot="0">
            <a:off x="15954375" y="9486128"/>
            <a:ext cx="1304925" cy="381000"/>
          </a:xfrm>
          <a:prstGeom prst="rect">
            <a:avLst/>
          </a:prstGeom>
        </p:spPr>
        <p:txBody>
          <a:bodyPr anchor="t" rtlCol="false" tIns="0" lIns="0" bIns="0" rIns="0">
            <a:spAutoFit/>
          </a:bodyPr>
          <a:lstStyle/>
          <a:p>
            <a:pPr algn="ctr">
              <a:lnSpc>
                <a:spcPts val="3000"/>
              </a:lnSpc>
              <a:spcBef>
                <a:spcPct val="0"/>
              </a:spcBef>
            </a:pPr>
            <a:r>
              <a:rPr lang="en-US" b="true" sz="2500" i="true" spc="34">
                <a:solidFill>
                  <a:srgbClr val="3E67C8"/>
                </a:solidFill>
                <a:latin typeface="Montserrat 2 Bold Italics"/>
                <a:ea typeface="Montserrat 2 Bold Italics"/>
                <a:cs typeface="Montserrat 2 Bold Italics"/>
                <a:sym typeface="Montserrat 2 Bold Italics"/>
              </a:rPr>
              <a:t>Nhóm 3</a:t>
            </a:r>
          </a:p>
        </p:txBody>
      </p:sp>
      <p:sp>
        <p:nvSpPr>
          <p:cNvPr name="Freeform 6" id="6"/>
          <p:cNvSpPr/>
          <p:nvPr/>
        </p:nvSpPr>
        <p:spPr>
          <a:xfrm flipH="false" flipV="false" rot="0">
            <a:off x="16820837" y="5994278"/>
            <a:ext cx="3708050" cy="3682350"/>
          </a:xfrm>
          <a:custGeom>
            <a:avLst/>
            <a:gdLst/>
            <a:ahLst/>
            <a:cxnLst/>
            <a:rect r="r" b="b" t="t" l="l"/>
            <a:pathLst>
              <a:path h="3682350" w="3708050">
                <a:moveTo>
                  <a:pt x="0" y="0"/>
                </a:moveTo>
                <a:lnTo>
                  <a:pt x="3708050" y="0"/>
                </a:lnTo>
                <a:lnTo>
                  <a:pt x="3708050" y="3682350"/>
                </a:lnTo>
                <a:lnTo>
                  <a:pt x="0" y="368235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2700000">
            <a:off x="509115" y="520464"/>
            <a:ext cx="1016472" cy="1016472"/>
            <a:chOff x="0" y="0"/>
            <a:chExt cx="894960" cy="894960"/>
          </a:xfrm>
        </p:grpSpPr>
        <p:sp>
          <p:nvSpPr>
            <p:cNvPr name="Freeform 3" id="3"/>
            <p:cNvSpPr/>
            <p:nvPr/>
          </p:nvSpPr>
          <p:spPr>
            <a:xfrm flipH="false" flipV="false" rot="0">
              <a:off x="0" y="-889"/>
              <a:ext cx="896747" cy="898525"/>
            </a:xfrm>
            <a:custGeom>
              <a:avLst/>
              <a:gdLst/>
              <a:ahLst/>
              <a:cxnLst/>
              <a:rect r="r" b="b" t="t" l="l"/>
              <a:pathLst>
                <a:path h="898525" w="896747">
                  <a:moveTo>
                    <a:pt x="0" y="448310"/>
                  </a:moveTo>
                  <a:cubicBezTo>
                    <a:pt x="0" y="201930"/>
                    <a:pt x="199390" y="1778"/>
                    <a:pt x="445897" y="889"/>
                  </a:cubicBezTo>
                  <a:cubicBezTo>
                    <a:pt x="692404" y="0"/>
                    <a:pt x="893191" y="198628"/>
                    <a:pt x="894969" y="445135"/>
                  </a:cubicBezTo>
                  <a:cubicBezTo>
                    <a:pt x="896747" y="691642"/>
                    <a:pt x="698881" y="893191"/>
                    <a:pt x="452374" y="895858"/>
                  </a:cubicBezTo>
                  <a:cubicBezTo>
                    <a:pt x="205867" y="898525"/>
                    <a:pt x="3683" y="701294"/>
                    <a:pt x="0" y="454914"/>
                  </a:cubicBezTo>
                  <a:close/>
                </a:path>
              </a:pathLst>
            </a:custGeom>
            <a:solidFill>
              <a:srgbClr val="145DA0"/>
            </a:solidFill>
          </p:spPr>
        </p:sp>
      </p:grpSp>
      <p:sp>
        <p:nvSpPr>
          <p:cNvPr name="Freeform 4" id="4"/>
          <p:cNvSpPr/>
          <p:nvPr/>
        </p:nvSpPr>
        <p:spPr>
          <a:xfrm flipH="false" flipV="false" rot="-10800000">
            <a:off x="17447220" y="0"/>
            <a:ext cx="840780" cy="10287000"/>
          </a:xfrm>
          <a:custGeom>
            <a:avLst/>
            <a:gdLst/>
            <a:ahLst/>
            <a:cxnLst/>
            <a:rect r="r" b="b" t="t" l="l"/>
            <a:pathLst>
              <a:path h="10287000" w="840780">
                <a:moveTo>
                  <a:pt x="0" y="0"/>
                </a:moveTo>
                <a:lnTo>
                  <a:pt x="840780" y="0"/>
                </a:lnTo>
                <a:lnTo>
                  <a:pt x="8407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97331" y="6299049"/>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4">
              <a:alphaModFix amt="26000"/>
            </a:blip>
            <a:stretch>
              <a:fillRect l="-22339" t="-50337" r="-9379" b="-53310"/>
            </a:stretch>
          </a:blipFill>
        </p:spPr>
      </p:sp>
      <p:sp>
        <p:nvSpPr>
          <p:cNvPr name="Freeform 6" id="6"/>
          <p:cNvSpPr/>
          <p:nvPr/>
        </p:nvSpPr>
        <p:spPr>
          <a:xfrm flipH="false" flipV="false" rot="0">
            <a:off x="8696587" y="1371600"/>
            <a:ext cx="7630740" cy="7547659"/>
          </a:xfrm>
          <a:custGeom>
            <a:avLst/>
            <a:gdLst/>
            <a:ahLst/>
            <a:cxnLst/>
            <a:rect r="r" b="b" t="t" l="l"/>
            <a:pathLst>
              <a:path h="7547659" w="7630740">
                <a:moveTo>
                  <a:pt x="0" y="0"/>
                </a:moveTo>
                <a:lnTo>
                  <a:pt x="7630740" y="0"/>
                </a:lnTo>
                <a:lnTo>
                  <a:pt x="7630740" y="7547659"/>
                </a:lnTo>
                <a:lnTo>
                  <a:pt x="0" y="7547659"/>
                </a:lnTo>
                <a:lnTo>
                  <a:pt x="0" y="0"/>
                </a:lnTo>
                <a:close/>
              </a:path>
            </a:pathLst>
          </a:custGeom>
          <a:blipFill>
            <a:blip r:embed="rId5"/>
            <a:stretch>
              <a:fillRect l="0" t="0" r="0" b="-5255"/>
            </a:stretch>
          </a:blipFill>
        </p:spPr>
      </p:sp>
      <p:sp>
        <p:nvSpPr>
          <p:cNvPr name="TextBox 7" id="7"/>
          <p:cNvSpPr txBox="true"/>
          <p:nvPr/>
        </p:nvSpPr>
        <p:spPr>
          <a:xfrm rot="0">
            <a:off x="621598" y="685800"/>
            <a:ext cx="774678" cy="685800"/>
          </a:xfrm>
          <a:prstGeom prst="rect">
            <a:avLst/>
          </a:prstGeom>
        </p:spPr>
        <p:txBody>
          <a:bodyPr anchor="t" rtlCol="false" tIns="0" lIns="0" bIns="0" rIns="0">
            <a:spAutoFit/>
          </a:bodyPr>
          <a:lstStyle/>
          <a:p>
            <a:pPr algn="ctr">
              <a:lnSpc>
                <a:spcPts val="5400"/>
              </a:lnSpc>
            </a:pPr>
            <a:r>
              <a:rPr lang="en-US" sz="4500" spc="62">
                <a:solidFill>
                  <a:srgbClr val="FFFFFF"/>
                </a:solidFill>
                <a:latin typeface="Montserrat 2"/>
                <a:ea typeface="Montserrat 2"/>
                <a:cs typeface="Montserrat 2"/>
                <a:sym typeface="Montserrat 2"/>
              </a:rPr>
              <a:t>01</a:t>
            </a:r>
          </a:p>
        </p:txBody>
      </p:sp>
      <p:sp>
        <p:nvSpPr>
          <p:cNvPr name="TextBox 8" id="8"/>
          <p:cNvSpPr txBox="true"/>
          <p:nvPr/>
        </p:nvSpPr>
        <p:spPr>
          <a:xfrm rot="0">
            <a:off x="1810238" y="685800"/>
            <a:ext cx="12635147" cy="685800"/>
          </a:xfrm>
          <a:prstGeom prst="rect">
            <a:avLst/>
          </a:prstGeom>
        </p:spPr>
        <p:txBody>
          <a:bodyPr anchor="t" rtlCol="false" tIns="0" lIns="0" bIns="0" rIns="0">
            <a:spAutoFit/>
          </a:bodyPr>
          <a:lstStyle/>
          <a:p>
            <a:pPr algn="l">
              <a:lnSpc>
                <a:spcPts val="5400"/>
              </a:lnSpc>
            </a:pPr>
            <a:r>
              <a:rPr lang="en-US" b="true" sz="4500">
                <a:solidFill>
                  <a:srgbClr val="03224F"/>
                </a:solidFill>
                <a:latin typeface="Montserrat 1 Bold"/>
                <a:ea typeface="Montserrat 1 Bold"/>
                <a:cs typeface="Montserrat 1 Bold"/>
                <a:sym typeface="Montserrat 1 Bold"/>
              </a:rPr>
              <a:t>Giới thiệu dataset</a:t>
            </a:r>
          </a:p>
        </p:txBody>
      </p:sp>
      <p:sp>
        <p:nvSpPr>
          <p:cNvPr name="TextBox 9" id="9"/>
          <p:cNvSpPr txBox="true"/>
          <p:nvPr/>
        </p:nvSpPr>
        <p:spPr>
          <a:xfrm rot="0">
            <a:off x="13943316" y="9503752"/>
            <a:ext cx="3315984" cy="422274"/>
          </a:xfrm>
          <a:prstGeom prst="rect">
            <a:avLst/>
          </a:prstGeom>
        </p:spPr>
        <p:txBody>
          <a:bodyPr anchor="t" rtlCol="false" tIns="0" lIns="0" bIns="0" rIns="0">
            <a:spAutoFit/>
          </a:bodyPr>
          <a:lstStyle/>
          <a:p>
            <a:pPr algn="r">
              <a:lnSpc>
                <a:spcPts val="3500"/>
              </a:lnSpc>
              <a:spcBef>
                <a:spcPct val="0"/>
              </a:spcBef>
            </a:pPr>
            <a:r>
              <a:rPr lang="en-US" sz="2500" i="true">
                <a:solidFill>
                  <a:srgbClr val="000000"/>
                </a:solidFill>
                <a:latin typeface="Montserrat 1 Italics"/>
                <a:ea typeface="Montserrat 1 Italics"/>
                <a:cs typeface="Montserrat 1 Italics"/>
                <a:sym typeface="Montserrat 1 Italics"/>
              </a:rPr>
              <a:t>Lê Thị Mỹ Trâm</a:t>
            </a:r>
          </a:p>
        </p:txBody>
      </p:sp>
      <p:sp>
        <p:nvSpPr>
          <p:cNvPr name="TextBox 10" id="10"/>
          <p:cNvSpPr txBox="true"/>
          <p:nvPr/>
        </p:nvSpPr>
        <p:spPr>
          <a:xfrm rot="0">
            <a:off x="1008937" y="2609994"/>
            <a:ext cx="7118874" cy="4057650"/>
          </a:xfrm>
          <a:prstGeom prst="rect">
            <a:avLst/>
          </a:prstGeom>
        </p:spPr>
        <p:txBody>
          <a:bodyPr anchor="t" rtlCol="false" tIns="0" lIns="0" bIns="0" rIns="0">
            <a:spAutoFit/>
          </a:bodyPr>
          <a:lstStyle/>
          <a:p>
            <a:pPr algn="just" marL="647700" indent="-323850" lvl="1">
              <a:lnSpc>
                <a:spcPts val="5400"/>
              </a:lnSpc>
              <a:buFont typeface="Arial"/>
              <a:buChar char="•"/>
            </a:pPr>
            <a:r>
              <a:rPr lang="en-US" sz="3000">
                <a:solidFill>
                  <a:srgbClr val="000000"/>
                </a:solidFill>
                <a:latin typeface="Montserrat 1"/>
                <a:ea typeface="Montserrat 1"/>
                <a:cs typeface="Montserrat 1"/>
                <a:sym typeface="Montserrat 1"/>
              </a:rPr>
              <a:t>Dataset bao gồm c</a:t>
            </a:r>
            <a:r>
              <a:rPr lang="en-US" sz="3000">
                <a:solidFill>
                  <a:srgbClr val="000000"/>
                </a:solidFill>
                <a:latin typeface="Montserrat 1"/>
                <a:ea typeface="Montserrat 1"/>
                <a:cs typeface="Montserrat 1"/>
                <a:sym typeface="Montserrat 1"/>
              </a:rPr>
              <a:t>ác giao dịch của một cửa hàng chăm sóc xe ô tô với thông tin về ngày, loại dịch vụ và giá trị hoá đơn từ tháng 5/2024 đến tháng 5/2025</a:t>
            </a:r>
          </a:p>
          <a:p>
            <a:pPr algn="just" marL="647700" indent="-323850" lvl="1">
              <a:lnSpc>
                <a:spcPts val="5400"/>
              </a:lnSpc>
              <a:buFont typeface="Arial"/>
              <a:buChar char="•"/>
            </a:pPr>
            <a:r>
              <a:rPr lang="en-US" sz="3000">
                <a:solidFill>
                  <a:srgbClr val="000000"/>
                </a:solidFill>
                <a:latin typeface="Montserrat 1"/>
                <a:ea typeface="Montserrat 1"/>
                <a:cs typeface="Montserrat 1"/>
                <a:sym typeface="Montserrat 1"/>
              </a:rPr>
              <a:t>Dataset gồm 5000 dòng và 7 cột</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2700000">
            <a:off x="509115" y="520464"/>
            <a:ext cx="1016472" cy="1016472"/>
            <a:chOff x="0" y="0"/>
            <a:chExt cx="894960" cy="894960"/>
          </a:xfrm>
        </p:grpSpPr>
        <p:sp>
          <p:nvSpPr>
            <p:cNvPr name="Freeform 3" id="3"/>
            <p:cNvSpPr/>
            <p:nvPr/>
          </p:nvSpPr>
          <p:spPr>
            <a:xfrm flipH="false" flipV="false" rot="0">
              <a:off x="0" y="-889"/>
              <a:ext cx="896747" cy="898525"/>
            </a:xfrm>
            <a:custGeom>
              <a:avLst/>
              <a:gdLst/>
              <a:ahLst/>
              <a:cxnLst/>
              <a:rect r="r" b="b" t="t" l="l"/>
              <a:pathLst>
                <a:path h="898525" w="896747">
                  <a:moveTo>
                    <a:pt x="0" y="448310"/>
                  </a:moveTo>
                  <a:cubicBezTo>
                    <a:pt x="0" y="201930"/>
                    <a:pt x="199390" y="1778"/>
                    <a:pt x="445897" y="889"/>
                  </a:cubicBezTo>
                  <a:cubicBezTo>
                    <a:pt x="692404" y="0"/>
                    <a:pt x="893191" y="198628"/>
                    <a:pt x="894969" y="445135"/>
                  </a:cubicBezTo>
                  <a:cubicBezTo>
                    <a:pt x="896747" y="691642"/>
                    <a:pt x="698881" y="893191"/>
                    <a:pt x="452374" y="895858"/>
                  </a:cubicBezTo>
                  <a:cubicBezTo>
                    <a:pt x="205867" y="898525"/>
                    <a:pt x="3683" y="701294"/>
                    <a:pt x="0" y="454914"/>
                  </a:cubicBezTo>
                  <a:close/>
                </a:path>
              </a:pathLst>
            </a:custGeom>
            <a:solidFill>
              <a:srgbClr val="145DA0"/>
            </a:solidFill>
          </p:spPr>
        </p:sp>
      </p:grpSp>
      <p:sp>
        <p:nvSpPr>
          <p:cNvPr name="Freeform 4" id="4"/>
          <p:cNvSpPr/>
          <p:nvPr/>
        </p:nvSpPr>
        <p:spPr>
          <a:xfrm flipH="false" flipV="false" rot="-10800000">
            <a:off x="17447220" y="0"/>
            <a:ext cx="840780" cy="10287000"/>
          </a:xfrm>
          <a:custGeom>
            <a:avLst/>
            <a:gdLst/>
            <a:ahLst/>
            <a:cxnLst/>
            <a:rect r="r" b="b" t="t" l="l"/>
            <a:pathLst>
              <a:path h="10287000" w="840780">
                <a:moveTo>
                  <a:pt x="0" y="0"/>
                </a:moveTo>
                <a:lnTo>
                  <a:pt x="840780" y="0"/>
                </a:lnTo>
                <a:lnTo>
                  <a:pt x="840780" y="10287000"/>
                </a:lnTo>
                <a:lnTo>
                  <a:pt x="0" y="102870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1697331" y="6299049"/>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5">
              <a:alphaModFix amt="26000"/>
            </a:blip>
            <a:stretch>
              <a:fillRect l="-22339" t="-50337" r="-9379" b="-53310"/>
            </a:stretch>
          </a:blipFill>
        </p:spPr>
      </p:sp>
      <p:sp>
        <p:nvSpPr>
          <p:cNvPr name="Freeform 6" id="6"/>
          <p:cNvSpPr/>
          <p:nvPr/>
        </p:nvSpPr>
        <p:spPr>
          <a:xfrm flipH="false" flipV="false" rot="0">
            <a:off x="859170" y="7071632"/>
            <a:ext cx="8839423" cy="2430841"/>
          </a:xfrm>
          <a:custGeom>
            <a:avLst/>
            <a:gdLst/>
            <a:ahLst/>
            <a:cxnLst/>
            <a:rect r="r" b="b" t="t" l="l"/>
            <a:pathLst>
              <a:path h="2430841" w="8839423">
                <a:moveTo>
                  <a:pt x="0" y="0"/>
                </a:moveTo>
                <a:lnTo>
                  <a:pt x="8839423" y="0"/>
                </a:lnTo>
                <a:lnTo>
                  <a:pt x="8839423" y="2430841"/>
                </a:lnTo>
                <a:lnTo>
                  <a:pt x="0" y="2430841"/>
                </a:lnTo>
                <a:lnTo>
                  <a:pt x="0" y="0"/>
                </a:lnTo>
                <a:close/>
              </a:path>
            </a:pathLst>
          </a:custGeom>
          <a:blipFill>
            <a:blip r:embed="rId6"/>
            <a:stretch>
              <a:fillRect l="0" t="0" r="0" b="0"/>
            </a:stretch>
          </a:blipFill>
        </p:spPr>
      </p:sp>
      <p:sp>
        <p:nvSpPr>
          <p:cNvPr name="Freeform 7" id="7"/>
          <p:cNvSpPr/>
          <p:nvPr/>
        </p:nvSpPr>
        <p:spPr>
          <a:xfrm flipH="false" flipV="false" rot="0">
            <a:off x="9684835" y="7071632"/>
            <a:ext cx="7825366" cy="2479745"/>
          </a:xfrm>
          <a:custGeom>
            <a:avLst/>
            <a:gdLst/>
            <a:ahLst/>
            <a:cxnLst/>
            <a:rect r="r" b="b" t="t" l="l"/>
            <a:pathLst>
              <a:path h="2479745" w="7825366">
                <a:moveTo>
                  <a:pt x="0" y="0"/>
                </a:moveTo>
                <a:lnTo>
                  <a:pt x="7825366" y="0"/>
                </a:lnTo>
                <a:lnTo>
                  <a:pt x="7825366" y="2479745"/>
                </a:lnTo>
                <a:lnTo>
                  <a:pt x="0" y="2479745"/>
                </a:lnTo>
                <a:lnTo>
                  <a:pt x="0" y="0"/>
                </a:lnTo>
                <a:close/>
              </a:path>
            </a:pathLst>
          </a:custGeom>
          <a:blipFill>
            <a:blip r:embed="rId7"/>
            <a:stretch>
              <a:fillRect l="-19579" t="0" r="0" b="0"/>
            </a:stretch>
          </a:blipFill>
        </p:spPr>
      </p:sp>
      <p:sp>
        <p:nvSpPr>
          <p:cNvPr name="Freeform 8" id="8"/>
          <p:cNvSpPr/>
          <p:nvPr/>
        </p:nvSpPr>
        <p:spPr>
          <a:xfrm flipH="false" flipV="false" rot="0">
            <a:off x="2832249" y="1371600"/>
            <a:ext cx="10384449" cy="5620583"/>
          </a:xfrm>
          <a:custGeom>
            <a:avLst/>
            <a:gdLst/>
            <a:ahLst/>
            <a:cxnLst/>
            <a:rect r="r" b="b" t="t" l="l"/>
            <a:pathLst>
              <a:path h="5620583" w="10384449">
                <a:moveTo>
                  <a:pt x="0" y="0"/>
                </a:moveTo>
                <a:lnTo>
                  <a:pt x="10384449" y="0"/>
                </a:lnTo>
                <a:lnTo>
                  <a:pt x="10384449" y="5620583"/>
                </a:lnTo>
                <a:lnTo>
                  <a:pt x="0" y="5620583"/>
                </a:lnTo>
                <a:lnTo>
                  <a:pt x="0" y="0"/>
                </a:lnTo>
                <a:close/>
              </a:path>
            </a:pathLst>
          </a:custGeom>
          <a:blipFill>
            <a:blip r:embed="rId8"/>
            <a:stretch>
              <a:fillRect l="0" t="0" r="0" b="0"/>
            </a:stretch>
          </a:blipFill>
        </p:spPr>
      </p:sp>
      <p:sp>
        <p:nvSpPr>
          <p:cNvPr name="TextBox 9" id="9"/>
          <p:cNvSpPr txBox="true"/>
          <p:nvPr/>
        </p:nvSpPr>
        <p:spPr>
          <a:xfrm rot="0">
            <a:off x="621598" y="685800"/>
            <a:ext cx="774678" cy="685800"/>
          </a:xfrm>
          <a:prstGeom prst="rect">
            <a:avLst/>
          </a:prstGeom>
        </p:spPr>
        <p:txBody>
          <a:bodyPr anchor="t" rtlCol="false" tIns="0" lIns="0" bIns="0" rIns="0">
            <a:spAutoFit/>
          </a:bodyPr>
          <a:lstStyle/>
          <a:p>
            <a:pPr algn="ctr">
              <a:lnSpc>
                <a:spcPts val="5400"/>
              </a:lnSpc>
            </a:pPr>
            <a:r>
              <a:rPr lang="en-US" sz="4500" spc="62">
                <a:solidFill>
                  <a:srgbClr val="FFFFFF"/>
                </a:solidFill>
                <a:latin typeface="Montserrat 2"/>
                <a:ea typeface="Montserrat 2"/>
                <a:cs typeface="Montserrat 2"/>
                <a:sym typeface="Montserrat 2"/>
              </a:rPr>
              <a:t>02</a:t>
            </a:r>
          </a:p>
        </p:txBody>
      </p:sp>
      <p:sp>
        <p:nvSpPr>
          <p:cNvPr name="TextBox 10" id="10"/>
          <p:cNvSpPr txBox="true"/>
          <p:nvPr/>
        </p:nvSpPr>
        <p:spPr>
          <a:xfrm rot="0">
            <a:off x="1736105" y="685800"/>
            <a:ext cx="12635147" cy="685800"/>
          </a:xfrm>
          <a:prstGeom prst="rect">
            <a:avLst/>
          </a:prstGeom>
        </p:spPr>
        <p:txBody>
          <a:bodyPr anchor="t" rtlCol="false" tIns="0" lIns="0" bIns="0" rIns="0">
            <a:spAutoFit/>
          </a:bodyPr>
          <a:lstStyle/>
          <a:p>
            <a:pPr algn="l">
              <a:lnSpc>
                <a:spcPts val="5400"/>
              </a:lnSpc>
            </a:pPr>
            <a:r>
              <a:rPr lang="en-US" b="true" sz="4500">
                <a:solidFill>
                  <a:srgbClr val="03224F"/>
                </a:solidFill>
                <a:latin typeface="Montserrat 1 Bold"/>
                <a:ea typeface="Montserrat 1 Bold"/>
                <a:cs typeface="Montserrat 1 Bold"/>
                <a:sym typeface="Montserrat 1 Bold"/>
              </a:rPr>
              <a:t>Tiền xử lý dữ liệu</a:t>
            </a:r>
          </a:p>
        </p:txBody>
      </p:sp>
      <p:sp>
        <p:nvSpPr>
          <p:cNvPr name="TextBox 11" id="11"/>
          <p:cNvSpPr txBox="true"/>
          <p:nvPr/>
        </p:nvSpPr>
        <p:spPr>
          <a:xfrm rot="0">
            <a:off x="13943316" y="9503752"/>
            <a:ext cx="3315984" cy="422274"/>
          </a:xfrm>
          <a:prstGeom prst="rect">
            <a:avLst/>
          </a:prstGeom>
        </p:spPr>
        <p:txBody>
          <a:bodyPr anchor="t" rtlCol="false" tIns="0" lIns="0" bIns="0" rIns="0">
            <a:spAutoFit/>
          </a:bodyPr>
          <a:lstStyle/>
          <a:p>
            <a:pPr algn="r">
              <a:lnSpc>
                <a:spcPts val="3500"/>
              </a:lnSpc>
              <a:spcBef>
                <a:spcPct val="0"/>
              </a:spcBef>
            </a:pPr>
            <a:r>
              <a:rPr lang="en-US" sz="2500" i="true">
                <a:solidFill>
                  <a:srgbClr val="000000"/>
                </a:solidFill>
                <a:latin typeface="Montserrat 1 Italics"/>
                <a:ea typeface="Montserrat 1 Italics"/>
                <a:cs typeface="Montserrat 1 Italics"/>
                <a:sym typeface="Montserrat 1 Italics"/>
              </a:rPr>
              <a:t>Lê Thị Mỹ Trâm</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2700000">
            <a:off x="509115" y="270168"/>
            <a:ext cx="1016472" cy="1016472"/>
            <a:chOff x="0" y="0"/>
            <a:chExt cx="894960" cy="894960"/>
          </a:xfrm>
        </p:grpSpPr>
        <p:sp>
          <p:nvSpPr>
            <p:cNvPr name="Freeform 3" id="3"/>
            <p:cNvSpPr/>
            <p:nvPr/>
          </p:nvSpPr>
          <p:spPr>
            <a:xfrm flipH="false" flipV="false" rot="0">
              <a:off x="0" y="-889"/>
              <a:ext cx="896747" cy="898525"/>
            </a:xfrm>
            <a:custGeom>
              <a:avLst/>
              <a:gdLst/>
              <a:ahLst/>
              <a:cxnLst/>
              <a:rect r="r" b="b" t="t" l="l"/>
              <a:pathLst>
                <a:path h="898525" w="896747">
                  <a:moveTo>
                    <a:pt x="0" y="448310"/>
                  </a:moveTo>
                  <a:cubicBezTo>
                    <a:pt x="0" y="201930"/>
                    <a:pt x="199390" y="1778"/>
                    <a:pt x="445897" y="889"/>
                  </a:cubicBezTo>
                  <a:cubicBezTo>
                    <a:pt x="692404" y="0"/>
                    <a:pt x="893191" y="198628"/>
                    <a:pt x="894969" y="445135"/>
                  </a:cubicBezTo>
                  <a:cubicBezTo>
                    <a:pt x="896747" y="691642"/>
                    <a:pt x="698881" y="893191"/>
                    <a:pt x="452374" y="895858"/>
                  </a:cubicBezTo>
                  <a:cubicBezTo>
                    <a:pt x="205867" y="898525"/>
                    <a:pt x="3683" y="701294"/>
                    <a:pt x="0" y="454914"/>
                  </a:cubicBezTo>
                  <a:close/>
                </a:path>
              </a:pathLst>
            </a:custGeom>
            <a:solidFill>
              <a:srgbClr val="145DA0"/>
            </a:solidFill>
          </p:spPr>
        </p:sp>
      </p:grpSp>
      <p:sp>
        <p:nvSpPr>
          <p:cNvPr name="Freeform 4" id="4"/>
          <p:cNvSpPr/>
          <p:nvPr/>
        </p:nvSpPr>
        <p:spPr>
          <a:xfrm flipH="false" flipV="false" rot="-10800000">
            <a:off x="17447220" y="0"/>
            <a:ext cx="840780" cy="10287000"/>
          </a:xfrm>
          <a:custGeom>
            <a:avLst/>
            <a:gdLst/>
            <a:ahLst/>
            <a:cxnLst/>
            <a:rect r="r" b="b" t="t" l="l"/>
            <a:pathLst>
              <a:path h="10287000" w="840780">
                <a:moveTo>
                  <a:pt x="0" y="0"/>
                </a:moveTo>
                <a:lnTo>
                  <a:pt x="840780" y="0"/>
                </a:lnTo>
                <a:lnTo>
                  <a:pt x="8407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97331" y="6299049"/>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4">
              <a:alphaModFix amt="26000"/>
            </a:blip>
            <a:stretch>
              <a:fillRect l="-22339" t="-50337" r="-9379" b="-53310"/>
            </a:stretch>
          </a:blipFill>
        </p:spPr>
      </p:sp>
      <p:grpSp>
        <p:nvGrpSpPr>
          <p:cNvPr name="Group 6" id="6"/>
          <p:cNvGrpSpPr/>
          <p:nvPr/>
        </p:nvGrpSpPr>
        <p:grpSpPr>
          <a:xfrm rot="0">
            <a:off x="1396276" y="6525712"/>
            <a:ext cx="3058562" cy="2197526"/>
            <a:chOff x="0" y="0"/>
            <a:chExt cx="1131272" cy="812800"/>
          </a:xfrm>
        </p:grpSpPr>
        <p:sp>
          <p:nvSpPr>
            <p:cNvPr name="Freeform 7" id="7"/>
            <p:cNvSpPr/>
            <p:nvPr/>
          </p:nvSpPr>
          <p:spPr>
            <a:xfrm flipH="false" flipV="false" rot="0">
              <a:off x="0" y="0"/>
              <a:ext cx="1131272" cy="812800"/>
            </a:xfrm>
            <a:custGeom>
              <a:avLst/>
              <a:gdLst/>
              <a:ahLst/>
              <a:cxnLst/>
              <a:rect r="r" b="b" t="t" l="l"/>
              <a:pathLst>
                <a:path h="812800" w="1131272">
                  <a:moveTo>
                    <a:pt x="1131272" y="406400"/>
                  </a:moveTo>
                  <a:lnTo>
                    <a:pt x="724872" y="0"/>
                  </a:lnTo>
                  <a:lnTo>
                    <a:pt x="724872" y="203200"/>
                  </a:lnTo>
                  <a:lnTo>
                    <a:pt x="0" y="203200"/>
                  </a:lnTo>
                  <a:lnTo>
                    <a:pt x="0" y="609600"/>
                  </a:lnTo>
                  <a:lnTo>
                    <a:pt x="724872" y="609600"/>
                  </a:lnTo>
                  <a:lnTo>
                    <a:pt x="724872" y="812800"/>
                  </a:lnTo>
                  <a:lnTo>
                    <a:pt x="1131272" y="406400"/>
                  </a:lnTo>
                  <a:close/>
                </a:path>
              </a:pathLst>
            </a:custGeom>
            <a:solidFill>
              <a:srgbClr val="00569E"/>
            </a:solidFill>
          </p:spPr>
        </p:sp>
        <p:sp>
          <p:nvSpPr>
            <p:cNvPr name="TextBox 8" id="8"/>
            <p:cNvSpPr txBox="true"/>
            <p:nvPr/>
          </p:nvSpPr>
          <p:spPr>
            <a:xfrm>
              <a:off x="0" y="155575"/>
              <a:ext cx="1029672" cy="454025"/>
            </a:xfrm>
            <a:prstGeom prst="rect">
              <a:avLst/>
            </a:prstGeom>
          </p:spPr>
          <p:txBody>
            <a:bodyPr anchor="ctr" rtlCol="false" tIns="50800" lIns="50800" bIns="50800" rIns="50800"/>
            <a:lstStyle/>
            <a:p>
              <a:pPr algn="ctr">
                <a:lnSpc>
                  <a:spcPts val="3500"/>
                </a:lnSpc>
              </a:pPr>
            </a:p>
          </p:txBody>
        </p:sp>
      </p:grpSp>
      <p:grpSp>
        <p:nvGrpSpPr>
          <p:cNvPr name="Group 9" id="9"/>
          <p:cNvGrpSpPr/>
          <p:nvPr/>
        </p:nvGrpSpPr>
        <p:grpSpPr>
          <a:xfrm rot="0">
            <a:off x="1396276" y="2140804"/>
            <a:ext cx="3058562" cy="2197526"/>
            <a:chOff x="0" y="0"/>
            <a:chExt cx="1131272" cy="812800"/>
          </a:xfrm>
        </p:grpSpPr>
        <p:sp>
          <p:nvSpPr>
            <p:cNvPr name="Freeform 10" id="10"/>
            <p:cNvSpPr/>
            <p:nvPr/>
          </p:nvSpPr>
          <p:spPr>
            <a:xfrm flipH="false" flipV="false" rot="0">
              <a:off x="0" y="0"/>
              <a:ext cx="1131272" cy="812800"/>
            </a:xfrm>
            <a:custGeom>
              <a:avLst/>
              <a:gdLst/>
              <a:ahLst/>
              <a:cxnLst/>
              <a:rect r="r" b="b" t="t" l="l"/>
              <a:pathLst>
                <a:path h="812800" w="1131272">
                  <a:moveTo>
                    <a:pt x="1131272" y="406400"/>
                  </a:moveTo>
                  <a:lnTo>
                    <a:pt x="724872" y="0"/>
                  </a:lnTo>
                  <a:lnTo>
                    <a:pt x="724872" y="203200"/>
                  </a:lnTo>
                  <a:lnTo>
                    <a:pt x="0" y="203200"/>
                  </a:lnTo>
                  <a:lnTo>
                    <a:pt x="0" y="609600"/>
                  </a:lnTo>
                  <a:lnTo>
                    <a:pt x="724872" y="609600"/>
                  </a:lnTo>
                  <a:lnTo>
                    <a:pt x="724872" y="812800"/>
                  </a:lnTo>
                  <a:lnTo>
                    <a:pt x="1131272" y="406400"/>
                  </a:lnTo>
                  <a:close/>
                </a:path>
              </a:pathLst>
            </a:custGeom>
            <a:solidFill>
              <a:srgbClr val="00569E"/>
            </a:solidFill>
          </p:spPr>
        </p:sp>
        <p:sp>
          <p:nvSpPr>
            <p:cNvPr name="TextBox 11" id="11"/>
            <p:cNvSpPr txBox="true"/>
            <p:nvPr/>
          </p:nvSpPr>
          <p:spPr>
            <a:xfrm>
              <a:off x="0" y="155575"/>
              <a:ext cx="1029672" cy="454025"/>
            </a:xfrm>
            <a:prstGeom prst="rect">
              <a:avLst/>
            </a:prstGeom>
          </p:spPr>
          <p:txBody>
            <a:bodyPr anchor="ctr" rtlCol="false" tIns="50800" lIns="50800" bIns="50800" rIns="50800"/>
            <a:lstStyle/>
            <a:p>
              <a:pPr algn="ctr">
                <a:lnSpc>
                  <a:spcPts val="3500"/>
                </a:lnSpc>
              </a:pPr>
            </a:p>
          </p:txBody>
        </p:sp>
      </p:grpSp>
      <p:sp>
        <p:nvSpPr>
          <p:cNvPr name="Freeform 12" id="12"/>
          <p:cNvSpPr/>
          <p:nvPr/>
        </p:nvSpPr>
        <p:spPr>
          <a:xfrm flipH="false" flipV="false" rot="0">
            <a:off x="4916895" y="1197486"/>
            <a:ext cx="9808168" cy="4217512"/>
          </a:xfrm>
          <a:custGeom>
            <a:avLst/>
            <a:gdLst/>
            <a:ahLst/>
            <a:cxnLst/>
            <a:rect r="r" b="b" t="t" l="l"/>
            <a:pathLst>
              <a:path h="4217512" w="9808168">
                <a:moveTo>
                  <a:pt x="0" y="0"/>
                </a:moveTo>
                <a:lnTo>
                  <a:pt x="9808168" y="0"/>
                </a:lnTo>
                <a:lnTo>
                  <a:pt x="9808168" y="4217512"/>
                </a:lnTo>
                <a:lnTo>
                  <a:pt x="0" y="4217512"/>
                </a:lnTo>
                <a:lnTo>
                  <a:pt x="0" y="0"/>
                </a:lnTo>
                <a:close/>
              </a:path>
            </a:pathLst>
          </a:custGeom>
          <a:blipFill>
            <a:blip r:embed="rId5"/>
            <a:stretch>
              <a:fillRect l="0" t="0" r="0" b="0"/>
            </a:stretch>
          </a:blipFill>
        </p:spPr>
      </p:sp>
      <p:sp>
        <p:nvSpPr>
          <p:cNvPr name="Freeform 13" id="13"/>
          <p:cNvSpPr/>
          <p:nvPr/>
        </p:nvSpPr>
        <p:spPr>
          <a:xfrm flipH="false" flipV="false" rot="0">
            <a:off x="4916895" y="5453098"/>
            <a:ext cx="9808168" cy="4254293"/>
          </a:xfrm>
          <a:custGeom>
            <a:avLst/>
            <a:gdLst/>
            <a:ahLst/>
            <a:cxnLst/>
            <a:rect r="r" b="b" t="t" l="l"/>
            <a:pathLst>
              <a:path h="4254293" w="9808168">
                <a:moveTo>
                  <a:pt x="0" y="0"/>
                </a:moveTo>
                <a:lnTo>
                  <a:pt x="9808168" y="0"/>
                </a:lnTo>
                <a:lnTo>
                  <a:pt x="9808168" y="4254293"/>
                </a:lnTo>
                <a:lnTo>
                  <a:pt x="0" y="4254293"/>
                </a:lnTo>
                <a:lnTo>
                  <a:pt x="0" y="0"/>
                </a:lnTo>
                <a:close/>
              </a:path>
            </a:pathLst>
          </a:custGeom>
          <a:blipFill>
            <a:blip r:embed="rId6"/>
            <a:stretch>
              <a:fillRect l="0" t="0" r="0" b="0"/>
            </a:stretch>
          </a:blipFill>
        </p:spPr>
      </p:sp>
      <p:sp>
        <p:nvSpPr>
          <p:cNvPr name="TextBox 14" id="14"/>
          <p:cNvSpPr txBox="true"/>
          <p:nvPr/>
        </p:nvSpPr>
        <p:spPr>
          <a:xfrm rot="0">
            <a:off x="621598" y="435504"/>
            <a:ext cx="774678" cy="685850"/>
          </a:xfrm>
          <a:prstGeom prst="rect">
            <a:avLst/>
          </a:prstGeom>
        </p:spPr>
        <p:txBody>
          <a:bodyPr anchor="t" rtlCol="false" tIns="0" lIns="0" bIns="0" rIns="0">
            <a:spAutoFit/>
          </a:bodyPr>
          <a:lstStyle/>
          <a:p>
            <a:pPr algn="ctr">
              <a:lnSpc>
                <a:spcPts val="5400"/>
              </a:lnSpc>
            </a:pPr>
            <a:r>
              <a:rPr lang="en-US" b="true" sz="4500" spc="62">
                <a:solidFill>
                  <a:srgbClr val="FFFFFF"/>
                </a:solidFill>
                <a:latin typeface="Montserrat 2 Bold"/>
                <a:ea typeface="Montserrat 2 Bold"/>
                <a:cs typeface="Montserrat 2 Bold"/>
                <a:sym typeface="Montserrat 2 Bold"/>
              </a:rPr>
              <a:t>03</a:t>
            </a:r>
          </a:p>
        </p:txBody>
      </p:sp>
      <p:sp>
        <p:nvSpPr>
          <p:cNvPr name="TextBox 15" id="15"/>
          <p:cNvSpPr txBox="true"/>
          <p:nvPr/>
        </p:nvSpPr>
        <p:spPr>
          <a:xfrm rot="0">
            <a:off x="1810238" y="435504"/>
            <a:ext cx="12635147" cy="685782"/>
          </a:xfrm>
          <a:prstGeom prst="rect">
            <a:avLst/>
          </a:prstGeom>
        </p:spPr>
        <p:txBody>
          <a:bodyPr anchor="t" rtlCol="false" tIns="0" lIns="0" bIns="0" rIns="0">
            <a:spAutoFit/>
          </a:bodyPr>
          <a:lstStyle/>
          <a:p>
            <a:pPr algn="l">
              <a:lnSpc>
                <a:spcPts val="5400"/>
              </a:lnSpc>
            </a:pPr>
            <a:r>
              <a:rPr lang="en-US" b="true" sz="4500">
                <a:solidFill>
                  <a:srgbClr val="03224F"/>
                </a:solidFill>
                <a:latin typeface="Montserrat 1 Bold"/>
                <a:ea typeface="Montserrat 1 Bold"/>
                <a:cs typeface="Montserrat 1 Bold"/>
                <a:sym typeface="Montserrat 1 Bold"/>
              </a:rPr>
              <a:t>Xây dựng thuật toán</a:t>
            </a:r>
          </a:p>
        </p:txBody>
      </p:sp>
      <p:sp>
        <p:nvSpPr>
          <p:cNvPr name="TextBox 16" id="16"/>
          <p:cNvSpPr txBox="true"/>
          <p:nvPr/>
        </p:nvSpPr>
        <p:spPr>
          <a:xfrm rot="0">
            <a:off x="13943316" y="9503752"/>
            <a:ext cx="3315984" cy="422274"/>
          </a:xfrm>
          <a:prstGeom prst="rect">
            <a:avLst/>
          </a:prstGeom>
        </p:spPr>
        <p:txBody>
          <a:bodyPr anchor="t" rtlCol="false" tIns="0" lIns="0" bIns="0" rIns="0">
            <a:spAutoFit/>
          </a:bodyPr>
          <a:lstStyle/>
          <a:p>
            <a:pPr algn="r">
              <a:lnSpc>
                <a:spcPts val="3500"/>
              </a:lnSpc>
              <a:spcBef>
                <a:spcPct val="0"/>
              </a:spcBef>
            </a:pPr>
            <a:r>
              <a:rPr lang="en-US" sz="2500" i="true">
                <a:solidFill>
                  <a:srgbClr val="000000"/>
                </a:solidFill>
                <a:latin typeface="Montserrat 1 Italics"/>
                <a:ea typeface="Montserrat 1 Italics"/>
                <a:cs typeface="Montserrat 1 Italics"/>
                <a:sym typeface="Montserrat 1 Italics"/>
              </a:rPr>
              <a:t>Lê Thị Mỹ Trâm</a:t>
            </a:r>
          </a:p>
        </p:txBody>
      </p:sp>
      <p:sp>
        <p:nvSpPr>
          <p:cNvPr name="TextBox 17" id="17"/>
          <p:cNvSpPr txBox="true"/>
          <p:nvPr/>
        </p:nvSpPr>
        <p:spPr>
          <a:xfrm rot="0">
            <a:off x="1869345" y="3012688"/>
            <a:ext cx="1128102" cy="415658"/>
          </a:xfrm>
          <a:prstGeom prst="rect">
            <a:avLst/>
          </a:prstGeom>
        </p:spPr>
        <p:txBody>
          <a:bodyPr anchor="t" rtlCol="false" tIns="0" lIns="0" bIns="0" rIns="0">
            <a:spAutoFit/>
          </a:bodyPr>
          <a:lstStyle/>
          <a:p>
            <a:pPr algn="ctr">
              <a:lnSpc>
                <a:spcPts val="3489"/>
              </a:lnSpc>
              <a:spcBef>
                <a:spcPct val="0"/>
              </a:spcBef>
            </a:pPr>
            <a:r>
              <a:rPr lang="en-US" b="true" sz="2492" i="true">
                <a:solidFill>
                  <a:srgbClr val="FDFDFD"/>
                </a:solidFill>
                <a:latin typeface="Montserrat 1 Bold Italics"/>
                <a:ea typeface="Montserrat 1 Bold Italics"/>
                <a:cs typeface="Montserrat 1 Bold Italics"/>
                <a:sym typeface="Montserrat 1 Bold Italics"/>
              </a:rPr>
              <a:t>Apriori</a:t>
            </a:r>
          </a:p>
        </p:txBody>
      </p:sp>
      <p:sp>
        <p:nvSpPr>
          <p:cNvPr name="TextBox 18" id="18"/>
          <p:cNvSpPr txBox="true"/>
          <p:nvPr/>
        </p:nvSpPr>
        <p:spPr>
          <a:xfrm rot="0">
            <a:off x="1536226" y="7397596"/>
            <a:ext cx="1794341" cy="415658"/>
          </a:xfrm>
          <a:prstGeom prst="rect">
            <a:avLst/>
          </a:prstGeom>
        </p:spPr>
        <p:txBody>
          <a:bodyPr anchor="t" rtlCol="false" tIns="0" lIns="0" bIns="0" rIns="0">
            <a:spAutoFit/>
          </a:bodyPr>
          <a:lstStyle/>
          <a:p>
            <a:pPr algn="ctr">
              <a:lnSpc>
                <a:spcPts val="3489"/>
              </a:lnSpc>
              <a:spcBef>
                <a:spcPct val="0"/>
              </a:spcBef>
            </a:pPr>
            <a:r>
              <a:rPr lang="en-US" b="true" sz="2492" i="true">
                <a:solidFill>
                  <a:srgbClr val="FDFDFD"/>
                </a:solidFill>
                <a:latin typeface="Montserrat 1 Bold Italics"/>
                <a:ea typeface="Montserrat 1 Bold Italics"/>
                <a:cs typeface="Montserrat 1 Bold Italics"/>
                <a:sym typeface="Montserrat 1 Bold Italics"/>
              </a:rPr>
              <a:t>FP-Growth</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2700000">
            <a:off x="509115" y="520464"/>
            <a:ext cx="1016472" cy="1016472"/>
            <a:chOff x="0" y="0"/>
            <a:chExt cx="894960" cy="894960"/>
          </a:xfrm>
        </p:grpSpPr>
        <p:sp>
          <p:nvSpPr>
            <p:cNvPr name="Freeform 3" id="3"/>
            <p:cNvSpPr/>
            <p:nvPr/>
          </p:nvSpPr>
          <p:spPr>
            <a:xfrm flipH="false" flipV="false" rot="0">
              <a:off x="0" y="-889"/>
              <a:ext cx="896747" cy="898525"/>
            </a:xfrm>
            <a:custGeom>
              <a:avLst/>
              <a:gdLst/>
              <a:ahLst/>
              <a:cxnLst/>
              <a:rect r="r" b="b" t="t" l="l"/>
              <a:pathLst>
                <a:path h="898525" w="896747">
                  <a:moveTo>
                    <a:pt x="0" y="448310"/>
                  </a:moveTo>
                  <a:cubicBezTo>
                    <a:pt x="0" y="201930"/>
                    <a:pt x="199390" y="1778"/>
                    <a:pt x="445897" y="889"/>
                  </a:cubicBezTo>
                  <a:cubicBezTo>
                    <a:pt x="692404" y="0"/>
                    <a:pt x="893191" y="198628"/>
                    <a:pt x="894969" y="445135"/>
                  </a:cubicBezTo>
                  <a:cubicBezTo>
                    <a:pt x="896747" y="691642"/>
                    <a:pt x="698881" y="893191"/>
                    <a:pt x="452374" y="895858"/>
                  </a:cubicBezTo>
                  <a:cubicBezTo>
                    <a:pt x="205867" y="898525"/>
                    <a:pt x="3683" y="701294"/>
                    <a:pt x="0" y="454914"/>
                  </a:cubicBezTo>
                  <a:close/>
                </a:path>
              </a:pathLst>
            </a:custGeom>
            <a:solidFill>
              <a:srgbClr val="145DA0"/>
            </a:solidFill>
          </p:spPr>
        </p:sp>
      </p:grpSp>
      <p:sp>
        <p:nvSpPr>
          <p:cNvPr name="Freeform 4" id="4"/>
          <p:cNvSpPr/>
          <p:nvPr/>
        </p:nvSpPr>
        <p:spPr>
          <a:xfrm flipH="false" flipV="false" rot="-10800000">
            <a:off x="17447220" y="0"/>
            <a:ext cx="840780" cy="10287000"/>
          </a:xfrm>
          <a:custGeom>
            <a:avLst/>
            <a:gdLst/>
            <a:ahLst/>
            <a:cxnLst/>
            <a:rect r="r" b="b" t="t" l="l"/>
            <a:pathLst>
              <a:path h="10287000" w="840780">
                <a:moveTo>
                  <a:pt x="0" y="0"/>
                </a:moveTo>
                <a:lnTo>
                  <a:pt x="840780" y="0"/>
                </a:lnTo>
                <a:lnTo>
                  <a:pt x="8407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97331" y="6299049"/>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4">
              <a:alphaModFix amt="26000"/>
            </a:blip>
            <a:stretch>
              <a:fillRect l="-22339" t="-50337" r="-9379" b="-53310"/>
            </a:stretch>
          </a:blipFill>
        </p:spPr>
      </p:sp>
      <p:sp>
        <p:nvSpPr>
          <p:cNvPr name="Freeform 6" id="6"/>
          <p:cNvSpPr/>
          <p:nvPr/>
        </p:nvSpPr>
        <p:spPr>
          <a:xfrm flipH="false" flipV="false" rot="0">
            <a:off x="3339233" y="1789964"/>
            <a:ext cx="11609534" cy="7343030"/>
          </a:xfrm>
          <a:custGeom>
            <a:avLst/>
            <a:gdLst/>
            <a:ahLst/>
            <a:cxnLst/>
            <a:rect r="r" b="b" t="t" l="l"/>
            <a:pathLst>
              <a:path h="7343030" w="11609534">
                <a:moveTo>
                  <a:pt x="0" y="0"/>
                </a:moveTo>
                <a:lnTo>
                  <a:pt x="11609534" y="0"/>
                </a:lnTo>
                <a:lnTo>
                  <a:pt x="11609534" y="7343031"/>
                </a:lnTo>
                <a:lnTo>
                  <a:pt x="0" y="7343031"/>
                </a:lnTo>
                <a:lnTo>
                  <a:pt x="0" y="0"/>
                </a:lnTo>
                <a:close/>
              </a:path>
            </a:pathLst>
          </a:custGeom>
          <a:blipFill>
            <a:blip r:embed="rId5"/>
            <a:stretch>
              <a:fillRect l="0" t="0" r="0" b="0"/>
            </a:stretch>
          </a:blipFill>
        </p:spPr>
      </p:sp>
      <p:sp>
        <p:nvSpPr>
          <p:cNvPr name="TextBox 7" id="7"/>
          <p:cNvSpPr txBox="true"/>
          <p:nvPr/>
        </p:nvSpPr>
        <p:spPr>
          <a:xfrm rot="0">
            <a:off x="621598" y="685800"/>
            <a:ext cx="774678" cy="685850"/>
          </a:xfrm>
          <a:prstGeom prst="rect">
            <a:avLst/>
          </a:prstGeom>
        </p:spPr>
        <p:txBody>
          <a:bodyPr anchor="t" rtlCol="false" tIns="0" lIns="0" bIns="0" rIns="0">
            <a:spAutoFit/>
          </a:bodyPr>
          <a:lstStyle/>
          <a:p>
            <a:pPr algn="ctr">
              <a:lnSpc>
                <a:spcPts val="5400"/>
              </a:lnSpc>
            </a:pPr>
            <a:r>
              <a:rPr lang="en-US" sz="4500" spc="62">
                <a:solidFill>
                  <a:srgbClr val="FFFFFF"/>
                </a:solidFill>
                <a:latin typeface="Montserrat 2"/>
                <a:ea typeface="Montserrat 2"/>
                <a:cs typeface="Montserrat 2"/>
                <a:sym typeface="Montserrat 2"/>
              </a:rPr>
              <a:t>04</a:t>
            </a:r>
          </a:p>
        </p:txBody>
      </p:sp>
      <p:sp>
        <p:nvSpPr>
          <p:cNvPr name="TextBox 8" id="8"/>
          <p:cNvSpPr txBox="true"/>
          <p:nvPr/>
        </p:nvSpPr>
        <p:spPr>
          <a:xfrm rot="0">
            <a:off x="1810238" y="685800"/>
            <a:ext cx="12635147" cy="685782"/>
          </a:xfrm>
          <a:prstGeom prst="rect">
            <a:avLst/>
          </a:prstGeom>
        </p:spPr>
        <p:txBody>
          <a:bodyPr anchor="t" rtlCol="false" tIns="0" lIns="0" bIns="0" rIns="0">
            <a:spAutoFit/>
          </a:bodyPr>
          <a:lstStyle/>
          <a:p>
            <a:pPr algn="l">
              <a:lnSpc>
                <a:spcPts val="5400"/>
              </a:lnSpc>
            </a:pPr>
            <a:r>
              <a:rPr lang="en-US" b="true" sz="4500">
                <a:solidFill>
                  <a:srgbClr val="03224F"/>
                </a:solidFill>
                <a:latin typeface="Montserrat 1 Bold"/>
                <a:ea typeface="Montserrat 1 Bold"/>
                <a:cs typeface="Montserrat 1 Bold"/>
                <a:sym typeface="Montserrat 1 Bold"/>
              </a:rPr>
              <a:t>Tập mục thường xuyên</a:t>
            </a:r>
          </a:p>
        </p:txBody>
      </p:sp>
      <p:sp>
        <p:nvSpPr>
          <p:cNvPr name="TextBox 9" id="9"/>
          <p:cNvSpPr txBox="true"/>
          <p:nvPr/>
        </p:nvSpPr>
        <p:spPr>
          <a:xfrm rot="0">
            <a:off x="13943316" y="9503752"/>
            <a:ext cx="3315984" cy="422274"/>
          </a:xfrm>
          <a:prstGeom prst="rect">
            <a:avLst/>
          </a:prstGeom>
        </p:spPr>
        <p:txBody>
          <a:bodyPr anchor="t" rtlCol="false" tIns="0" lIns="0" bIns="0" rIns="0">
            <a:spAutoFit/>
          </a:bodyPr>
          <a:lstStyle/>
          <a:p>
            <a:pPr algn="r">
              <a:lnSpc>
                <a:spcPts val="3500"/>
              </a:lnSpc>
              <a:spcBef>
                <a:spcPct val="0"/>
              </a:spcBef>
            </a:pPr>
            <a:r>
              <a:rPr lang="en-US" sz="2500" i="true">
                <a:solidFill>
                  <a:srgbClr val="000000"/>
                </a:solidFill>
                <a:latin typeface="Montserrat 1 Italics"/>
                <a:ea typeface="Montserrat 1 Italics"/>
                <a:cs typeface="Montserrat 1 Italics"/>
                <a:sym typeface="Montserrat 1 Italics"/>
              </a:rPr>
              <a:t>Lê Thị Mỹ Trâm</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2700000">
            <a:off x="509115" y="520464"/>
            <a:ext cx="1016472" cy="1016472"/>
            <a:chOff x="0" y="0"/>
            <a:chExt cx="894960" cy="894960"/>
          </a:xfrm>
        </p:grpSpPr>
        <p:sp>
          <p:nvSpPr>
            <p:cNvPr name="Freeform 3" id="3"/>
            <p:cNvSpPr/>
            <p:nvPr/>
          </p:nvSpPr>
          <p:spPr>
            <a:xfrm flipH="false" flipV="false" rot="0">
              <a:off x="0" y="-889"/>
              <a:ext cx="896747" cy="898525"/>
            </a:xfrm>
            <a:custGeom>
              <a:avLst/>
              <a:gdLst/>
              <a:ahLst/>
              <a:cxnLst/>
              <a:rect r="r" b="b" t="t" l="l"/>
              <a:pathLst>
                <a:path h="898525" w="896747">
                  <a:moveTo>
                    <a:pt x="0" y="448310"/>
                  </a:moveTo>
                  <a:cubicBezTo>
                    <a:pt x="0" y="201930"/>
                    <a:pt x="199390" y="1778"/>
                    <a:pt x="445897" y="889"/>
                  </a:cubicBezTo>
                  <a:cubicBezTo>
                    <a:pt x="692404" y="0"/>
                    <a:pt x="893191" y="198628"/>
                    <a:pt x="894969" y="445135"/>
                  </a:cubicBezTo>
                  <a:cubicBezTo>
                    <a:pt x="896747" y="691642"/>
                    <a:pt x="698881" y="893191"/>
                    <a:pt x="452374" y="895858"/>
                  </a:cubicBezTo>
                  <a:cubicBezTo>
                    <a:pt x="205867" y="898525"/>
                    <a:pt x="3683" y="701294"/>
                    <a:pt x="0" y="454914"/>
                  </a:cubicBezTo>
                  <a:close/>
                </a:path>
              </a:pathLst>
            </a:custGeom>
            <a:solidFill>
              <a:srgbClr val="145DA0"/>
            </a:solidFill>
          </p:spPr>
        </p:sp>
      </p:grpSp>
      <p:sp>
        <p:nvSpPr>
          <p:cNvPr name="Freeform 4" id="4"/>
          <p:cNvSpPr/>
          <p:nvPr/>
        </p:nvSpPr>
        <p:spPr>
          <a:xfrm flipH="false" flipV="false" rot="-10800000">
            <a:off x="17447220" y="0"/>
            <a:ext cx="840780" cy="10287000"/>
          </a:xfrm>
          <a:custGeom>
            <a:avLst/>
            <a:gdLst/>
            <a:ahLst/>
            <a:cxnLst/>
            <a:rect r="r" b="b" t="t" l="l"/>
            <a:pathLst>
              <a:path h="10287000" w="840780">
                <a:moveTo>
                  <a:pt x="0" y="0"/>
                </a:moveTo>
                <a:lnTo>
                  <a:pt x="840780" y="0"/>
                </a:lnTo>
                <a:lnTo>
                  <a:pt x="8407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97331" y="6299049"/>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4">
              <a:alphaModFix amt="26000"/>
            </a:blip>
            <a:stretch>
              <a:fillRect l="-22339" t="-50337" r="-9379" b="-53310"/>
            </a:stretch>
          </a:blipFill>
        </p:spPr>
      </p:sp>
      <p:sp>
        <p:nvSpPr>
          <p:cNvPr name="Freeform 6" id="6"/>
          <p:cNvSpPr/>
          <p:nvPr/>
        </p:nvSpPr>
        <p:spPr>
          <a:xfrm flipH="false" flipV="false" rot="0">
            <a:off x="1028700" y="1980509"/>
            <a:ext cx="16230600" cy="4118515"/>
          </a:xfrm>
          <a:custGeom>
            <a:avLst/>
            <a:gdLst/>
            <a:ahLst/>
            <a:cxnLst/>
            <a:rect r="r" b="b" t="t" l="l"/>
            <a:pathLst>
              <a:path h="4118515" w="16230600">
                <a:moveTo>
                  <a:pt x="0" y="0"/>
                </a:moveTo>
                <a:lnTo>
                  <a:pt x="16230600" y="0"/>
                </a:lnTo>
                <a:lnTo>
                  <a:pt x="16230600" y="4118515"/>
                </a:lnTo>
                <a:lnTo>
                  <a:pt x="0" y="4118515"/>
                </a:lnTo>
                <a:lnTo>
                  <a:pt x="0" y="0"/>
                </a:lnTo>
                <a:close/>
              </a:path>
            </a:pathLst>
          </a:custGeom>
          <a:blipFill>
            <a:blip r:embed="rId5"/>
            <a:stretch>
              <a:fillRect l="0" t="0" r="0" b="0"/>
            </a:stretch>
          </a:blipFill>
        </p:spPr>
      </p:sp>
      <p:sp>
        <p:nvSpPr>
          <p:cNvPr name="TextBox 7" id="7"/>
          <p:cNvSpPr txBox="true"/>
          <p:nvPr/>
        </p:nvSpPr>
        <p:spPr>
          <a:xfrm rot="0">
            <a:off x="621598" y="685800"/>
            <a:ext cx="774678" cy="685850"/>
          </a:xfrm>
          <a:prstGeom prst="rect">
            <a:avLst/>
          </a:prstGeom>
        </p:spPr>
        <p:txBody>
          <a:bodyPr anchor="t" rtlCol="false" tIns="0" lIns="0" bIns="0" rIns="0">
            <a:spAutoFit/>
          </a:bodyPr>
          <a:lstStyle/>
          <a:p>
            <a:pPr algn="ctr">
              <a:lnSpc>
                <a:spcPts val="5400"/>
              </a:lnSpc>
            </a:pPr>
            <a:r>
              <a:rPr lang="en-US" sz="4500" spc="62">
                <a:solidFill>
                  <a:srgbClr val="FFFFFF"/>
                </a:solidFill>
                <a:latin typeface="Montserrat 2"/>
                <a:ea typeface="Montserrat 2"/>
                <a:cs typeface="Montserrat 2"/>
                <a:sym typeface="Montserrat 2"/>
              </a:rPr>
              <a:t>05</a:t>
            </a:r>
          </a:p>
        </p:txBody>
      </p:sp>
      <p:sp>
        <p:nvSpPr>
          <p:cNvPr name="TextBox 8" id="8"/>
          <p:cNvSpPr txBox="true"/>
          <p:nvPr/>
        </p:nvSpPr>
        <p:spPr>
          <a:xfrm rot="0">
            <a:off x="1810238" y="685800"/>
            <a:ext cx="12635147" cy="685800"/>
          </a:xfrm>
          <a:prstGeom prst="rect">
            <a:avLst/>
          </a:prstGeom>
        </p:spPr>
        <p:txBody>
          <a:bodyPr anchor="t" rtlCol="false" tIns="0" lIns="0" bIns="0" rIns="0">
            <a:spAutoFit/>
          </a:bodyPr>
          <a:lstStyle/>
          <a:p>
            <a:pPr algn="l">
              <a:lnSpc>
                <a:spcPts val="5400"/>
              </a:lnSpc>
            </a:pPr>
            <a:r>
              <a:rPr lang="en-US" b="true" sz="4500">
                <a:solidFill>
                  <a:srgbClr val="03224F"/>
                </a:solidFill>
                <a:latin typeface="Montserrat 1 Bold"/>
                <a:ea typeface="Montserrat 1 Bold"/>
                <a:cs typeface="Montserrat 1 Bold"/>
                <a:sym typeface="Montserrat 1 Bold"/>
              </a:rPr>
              <a:t>Luật kết hợp</a:t>
            </a:r>
          </a:p>
        </p:txBody>
      </p:sp>
      <p:sp>
        <p:nvSpPr>
          <p:cNvPr name="TextBox 9" id="9"/>
          <p:cNvSpPr txBox="true"/>
          <p:nvPr/>
        </p:nvSpPr>
        <p:spPr>
          <a:xfrm rot="0">
            <a:off x="13943316" y="9503752"/>
            <a:ext cx="3315984" cy="422274"/>
          </a:xfrm>
          <a:prstGeom prst="rect">
            <a:avLst/>
          </a:prstGeom>
        </p:spPr>
        <p:txBody>
          <a:bodyPr anchor="t" rtlCol="false" tIns="0" lIns="0" bIns="0" rIns="0">
            <a:spAutoFit/>
          </a:bodyPr>
          <a:lstStyle/>
          <a:p>
            <a:pPr algn="r">
              <a:lnSpc>
                <a:spcPts val="3500"/>
              </a:lnSpc>
              <a:spcBef>
                <a:spcPct val="0"/>
              </a:spcBef>
            </a:pPr>
            <a:r>
              <a:rPr lang="en-US" sz="2500" i="true">
                <a:solidFill>
                  <a:srgbClr val="000000"/>
                </a:solidFill>
                <a:latin typeface="Montserrat 1 Italics"/>
                <a:ea typeface="Montserrat 1 Italics"/>
                <a:cs typeface="Montserrat 1 Italics"/>
                <a:sym typeface="Montserrat 1 Italics"/>
              </a:rPr>
              <a:t>Lê Thị Mỹ Trâm</a:t>
            </a:r>
          </a:p>
        </p:txBody>
      </p:sp>
      <p:sp>
        <p:nvSpPr>
          <p:cNvPr name="TextBox 10" id="10"/>
          <p:cNvSpPr txBox="true"/>
          <p:nvPr/>
        </p:nvSpPr>
        <p:spPr>
          <a:xfrm rot="0">
            <a:off x="1232689" y="6251424"/>
            <a:ext cx="15822622" cy="2836545"/>
          </a:xfrm>
          <a:prstGeom prst="rect">
            <a:avLst/>
          </a:prstGeom>
        </p:spPr>
        <p:txBody>
          <a:bodyPr anchor="t" rtlCol="false" tIns="0" lIns="0" bIns="0" rIns="0">
            <a:spAutoFit/>
          </a:bodyPr>
          <a:lstStyle/>
          <a:p>
            <a:pPr algn="just" marL="582930" indent="-291465" lvl="1">
              <a:lnSpc>
                <a:spcPts val="3779"/>
              </a:lnSpc>
              <a:buFont typeface="Arial"/>
              <a:buChar char="•"/>
            </a:pPr>
            <a:r>
              <a:rPr lang="en-US" sz="2700">
                <a:solidFill>
                  <a:srgbClr val="000000"/>
                </a:solidFill>
                <a:latin typeface="Montserrat 1"/>
                <a:ea typeface="Montserrat 1"/>
                <a:cs typeface="Montserrat 1"/>
                <a:sym typeface="Montserrat 1"/>
              </a:rPr>
              <a:t>Car Wash xuất hiện như consequent (kết quả) trong hầu hết các luật kết hợp với confidence = 1 (100%)</a:t>
            </a:r>
          </a:p>
          <a:p>
            <a:pPr algn="just" marL="582930" indent="-291465" lvl="1">
              <a:lnSpc>
                <a:spcPts val="3779"/>
              </a:lnSpc>
              <a:buFont typeface="Arial"/>
              <a:buChar char="•"/>
            </a:pPr>
            <a:r>
              <a:rPr lang="en-US" sz="2700">
                <a:solidFill>
                  <a:srgbClr val="000000"/>
                </a:solidFill>
                <a:latin typeface="Montserrat 1"/>
                <a:ea typeface="Montserrat 1"/>
                <a:cs typeface="Montserrat 1"/>
                <a:sym typeface="Montserrat 1"/>
              </a:rPr>
              <a:t>Engine Cleaning và Interior Vacuuming có mối quan hệ kết hợp mạnh với nhau (confidence &gt; 0.67, lift &gt; 2.17)</a:t>
            </a:r>
          </a:p>
          <a:p>
            <a:pPr algn="just" marL="582930" indent="-291465" lvl="1">
              <a:lnSpc>
                <a:spcPts val="3779"/>
              </a:lnSpc>
              <a:buFont typeface="Arial"/>
              <a:buChar char="•"/>
            </a:pPr>
            <a:r>
              <a:rPr lang="en-US" sz="2700">
                <a:solidFill>
                  <a:srgbClr val="000000"/>
                </a:solidFill>
                <a:latin typeface="Montserrat 1"/>
                <a:ea typeface="Montserrat 1"/>
                <a:cs typeface="Montserrat 1"/>
                <a:sym typeface="Montserrat 1"/>
              </a:rPr>
              <a:t>Hầu hết các dịch vụ đều có antecedent support thấp (khoảng 0.29-0.32) ⟶  Tỷ lệ sử dụng đơn lẻ thấp</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2700000">
            <a:off x="509115" y="520464"/>
            <a:ext cx="1016472" cy="1016472"/>
            <a:chOff x="0" y="0"/>
            <a:chExt cx="894960" cy="894960"/>
          </a:xfrm>
        </p:grpSpPr>
        <p:sp>
          <p:nvSpPr>
            <p:cNvPr name="Freeform 3" id="3"/>
            <p:cNvSpPr/>
            <p:nvPr/>
          </p:nvSpPr>
          <p:spPr>
            <a:xfrm flipH="false" flipV="false" rot="0">
              <a:off x="0" y="-889"/>
              <a:ext cx="896747" cy="898525"/>
            </a:xfrm>
            <a:custGeom>
              <a:avLst/>
              <a:gdLst/>
              <a:ahLst/>
              <a:cxnLst/>
              <a:rect r="r" b="b" t="t" l="l"/>
              <a:pathLst>
                <a:path h="898525" w="896747">
                  <a:moveTo>
                    <a:pt x="0" y="448310"/>
                  </a:moveTo>
                  <a:cubicBezTo>
                    <a:pt x="0" y="201930"/>
                    <a:pt x="199390" y="1778"/>
                    <a:pt x="445897" y="889"/>
                  </a:cubicBezTo>
                  <a:cubicBezTo>
                    <a:pt x="692404" y="0"/>
                    <a:pt x="893191" y="198628"/>
                    <a:pt x="894969" y="445135"/>
                  </a:cubicBezTo>
                  <a:cubicBezTo>
                    <a:pt x="896747" y="691642"/>
                    <a:pt x="698881" y="893191"/>
                    <a:pt x="452374" y="895858"/>
                  </a:cubicBezTo>
                  <a:cubicBezTo>
                    <a:pt x="205867" y="898525"/>
                    <a:pt x="3683" y="701294"/>
                    <a:pt x="0" y="454914"/>
                  </a:cubicBezTo>
                  <a:close/>
                </a:path>
              </a:pathLst>
            </a:custGeom>
            <a:solidFill>
              <a:srgbClr val="145DA0"/>
            </a:solidFill>
          </p:spPr>
        </p:sp>
      </p:grpSp>
      <p:sp>
        <p:nvSpPr>
          <p:cNvPr name="Freeform 4" id="4"/>
          <p:cNvSpPr/>
          <p:nvPr/>
        </p:nvSpPr>
        <p:spPr>
          <a:xfrm flipH="false" flipV="false" rot="-10800000">
            <a:off x="17447220" y="0"/>
            <a:ext cx="840780" cy="10287000"/>
          </a:xfrm>
          <a:custGeom>
            <a:avLst/>
            <a:gdLst/>
            <a:ahLst/>
            <a:cxnLst/>
            <a:rect r="r" b="b" t="t" l="l"/>
            <a:pathLst>
              <a:path h="10287000" w="840780">
                <a:moveTo>
                  <a:pt x="0" y="0"/>
                </a:moveTo>
                <a:lnTo>
                  <a:pt x="840780" y="0"/>
                </a:lnTo>
                <a:lnTo>
                  <a:pt x="8407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97331" y="6299049"/>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4">
              <a:alphaModFix amt="26000"/>
            </a:blip>
            <a:stretch>
              <a:fillRect l="-22339" t="-50337" r="-9379" b="-53310"/>
            </a:stretch>
          </a:blipFill>
        </p:spPr>
      </p:sp>
      <p:grpSp>
        <p:nvGrpSpPr>
          <p:cNvPr name="Group 6" id="6"/>
          <p:cNvGrpSpPr/>
          <p:nvPr/>
        </p:nvGrpSpPr>
        <p:grpSpPr>
          <a:xfrm rot="0">
            <a:off x="870105" y="7732220"/>
            <a:ext cx="1394895" cy="1002209"/>
            <a:chOff x="0" y="0"/>
            <a:chExt cx="1131272" cy="812800"/>
          </a:xfrm>
        </p:grpSpPr>
        <p:sp>
          <p:nvSpPr>
            <p:cNvPr name="Freeform 7" id="7"/>
            <p:cNvSpPr/>
            <p:nvPr/>
          </p:nvSpPr>
          <p:spPr>
            <a:xfrm flipH="false" flipV="false" rot="0">
              <a:off x="0" y="0"/>
              <a:ext cx="1131272" cy="812800"/>
            </a:xfrm>
            <a:custGeom>
              <a:avLst/>
              <a:gdLst/>
              <a:ahLst/>
              <a:cxnLst/>
              <a:rect r="r" b="b" t="t" l="l"/>
              <a:pathLst>
                <a:path h="812800" w="1131272">
                  <a:moveTo>
                    <a:pt x="1131272" y="406400"/>
                  </a:moveTo>
                  <a:lnTo>
                    <a:pt x="724872" y="0"/>
                  </a:lnTo>
                  <a:lnTo>
                    <a:pt x="724872" y="203200"/>
                  </a:lnTo>
                  <a:lnTo>
                    <a:pt x="0" y="203200"/>
                  </a:lnTo>
                  <a:lnTo>
                    <a:pt x="0" y="609600"/>
                  </a:lnTo>
                  <a:lnTo>
                    <a:pt x="724872" y="609600"/>
                  </a:lnTo>
                  <a:lnTo>
                    <a:pt x="724872" y="812800"/>
                  </a:lnTo>
                  <a:lnTo>
                    <a:pt x="1131272" y="406400"/>
                  </a:lnTo>
                  <a:close/>
                </a:path>
              </a:pathLst>
            </a:custGeom>
            <a:solidFill>
              <a:srgbClr val="00569E"/>
            </a:solidFill>
          </p:spPr>
        </p:sp>
        <p:sp>
          <p:nvSpPr>
            <p:cNvPr name="TextBox 8" id="8"/>
            <p:cNvSpPr txBox="true"/>
            <p:nvPr/>
          </p:nvSpPr>
          <p:spPr>
            <a:xfrm>
              <a:off x="0" y="155575"/>
              <a:ext cx="1029672" cy="454025"/>
            </a:xfrm>
            <a:prstGeom prst="rect">
              <a:avLst/>
            </a:prstGeom>
          </p:spPr>
          <p:txBody>
            <a:bodyPr anchor="ctr" rtlCol="false" tIns="50800" lIns="50800" bIns="50800" rIns="50800"/>
            <a:lstStyle/>
            <a:p>
              <a:pPr algn="l">
                <a:lnSpc>
                  <a:spcPts val="3500"/>
                </a:lnSpc>
              </a:pPr>
            </a:p>
          </p:txBody>
        </p:sp>
      </p:grpSp>
      <p:sp>
        <p:nvSpPr>
          <p:cNvPr name="Freeform 9" id="9"/>
          <p:cNvSpPr/>
          <p:nvPr/>
        </p:nvSpPr>
        <p:spPr>
          <a:xfrm flipH="false" flipV="false" rot="0">
            <a:off x="7166130" y="1940528"/>
            <a:ext cx="10281090" cy="6793901"/>
          </a:xfrm>
          <a:custGeom>
            <a:avLst/>
            <a:gdLst/>
            <a:ahLst/>
            <a:cxnLst/>
            <a:rect r="r" b="b" t="t" l="l"/>
            <a:pathLst>
              <a:path h="6793901" w="10281090">
                <a:moveTo>
                  <a:pt x="0" y="0"/>
                </a:moveTo>
                <a:lnTo>
                  <a:pt x="10281090" y="0"/>
                </a:lnTo>
                <a:lnTo>
                  <a:pt x="10281090" y="6793901"/>
                </a:lnTo>
                <a:lnTo>
                  <a:pt x="0" y="6793901"/>
                </a:lnTo>
                <a:lnTo>
                  <a:pt x="0" y="0"/>
                </a:lnTo>
                <a:close/>
              </a:path>
            </a:pathLst>
          </a:custGeom>
          <a:blipFill>
            <a:blip r:embed="rId5"/>
            <a:stretch>
              <a:fillRect l="0" t="-1957" r="0" b="0"/>
            </a:stretch>
          </a:blipFill>
        </p:spPr>
      </p:sp>
      <p:sp>
        <p:nvSpPr>
          <p:cNvPr name="TextBox 10" id="10"/>
          <p:cNvSpPr txBox="true"/>
          <p:nvPr/>
        </p:nvSpPr>
        <p:spPr>
          <a:xfrm rot="0">
            <a:off x="621598" y="685800"/>
            <a:ext cx="774678" cy="685850"/>
          </a:xfrm>
          <a:prstGeom prst="rect">
            <a:avLst/>
          </a:prstGeom>
        </p:spPr>
        <p:txBody>
          <a:bodyPr anchor="t" rtlCol="false" tIns="0" lIns="0" bIns="0" rIns="0">
            <a:spAutoFit/>
          </a:bodyPr>
          <a:lstStyle/>
          <a:p>
            <a:pPr algn="ctr">
              <a:lnSpc>
                <a:spcPts val="5400"/>
              </a:lnSpc>
            </a:pPr>
            <a:r>
              <a:rPr lang="en-US" sz="4500" spc="62">
                <a:solidFill>
                  <a:srgbClr val="FFFFFF"/>
                </a:solidFill>
                <a:latin typeface="Montserrat 2"/>
                <a:ea typeface="Montserrat 2"/>
                <a:cs typeface="Montserrat 2"/>
                <a:sym typeface="Montserrat 2"/>
              </a:rPr>
              <a:t>06</a:t>
            </a:r>
          </a:p>
        </p:txBody>
      </p:sp>
      <p:sp>
        <p:nvSpPr>
          <p:cNvPr name="TextBox 11" id="11"/>
          <p:cNvSpPr txBox="true"/>
          <p:nvPr/>
        </p:nvSpPr>
        <p:spPr>
          <a:xfrm rot="0">
            <a:off x="1810238" y="685800"/>
            <a:ext cx="15449062" cy="685850"/>
          </a:xfrm>
          <a:prstGeom prst="rect">
            <a:avLst/>
          </a:prstGeom>
        </p:spPr>
        <p:txBody>
          <a:bodyPr anchor="t" rtlCol="false" tIns="0" lIns="0" bIns="0" rIns="0">
            <a:spAutoFit/>
          </a:bodyPr>
          <a:lstStyle/>
          <a:p>
            <a:pPr algn="l">
              <a:lnSpc>
                <a:spcPts val="5400"/>
              </a:lnSpc>
            </a:pPr>
            <a:r>
              <a:rPr lang="en-US" b="true" sz="4500">
                <a:solidFill>
                  <a:srgbClr val="03224F"/>
                </a:solidFill>
                <a:latin typeface="Montserrat 1 Bold"/>
                <a:ea typeface="Montserrat 1 Bold"/>
                <a:cs typeface="Montserrat 1 Bold"/>
                <a:sym typeface="Montserrat 1 Bold"/>
              </a:rPr>
              <a:t>So sánh thời gian thực hiện Apriori &amp; FP-Growth </a:t>
            </a:r>
          </a:p>
        </p:txBody>
      </p:sp>
      <p:sp>
        <p:nvSpPr>
          <p:cNvPr name="TextBox 12" id="12"/>
          <p:cNvSpPr txBox="true"/>
          <p:nvPr/>
        </p:nvSpPr>
        <p:spPr>
          <a:xfrm rot="0">
            <a:off x="13943316" y="9503752"/>
            <a:ext cx="3315984" cy="422274"/>
          </a:xfrm>
          <a:prstGeom prst="rect">
            <a:avLst/>
          </a:prstGeom>
        </p:spPr>
        <p:txBody>
          <a:bodyPr anchor="t" rtlCol="false" tIns="0" lIns="0" bIns="0" rIns="0">
            <a:spAutoFit/>
          </a:bodyPr>
          <a:lstStyle/>
          <a:p>
            <a:pPr algn="r">
              <a:lnSpc>
                <a:spcPts val="3500"/>
              </a:lnSpc>
              <a:spcBef>
                <a:spcPct val="0"/>
              </a:spcBef>
            </a:pPr>
            <a:r>
              <a:rPr lang="en-US" sz="2500" i="true">
                <a:solidFill>
                  <a:srgbClr val="000000"/>
                </a:solidFill>
                <a:latin typeface="Montserrat 1 Italics"/>
                <a:ea typeface="Montserrat 1 Italics"/>
                <a:cs typeface="Montserrat 1 Italics"/>
                <a:sym typeface="Montserrat 1 Italics"/>
              </a:rPr>
              <a:t>Lê Thị Mỹ Trâm</a:t>
            </a:r>
          </a:p>
        </p:txBody>
      </p:sp>
      <p:sp>
        <p:nvSpPr>
          <p:cNvPr name="TextBox 13" id="13"/>
          <p:cNvSpPr txBox="true"/>
          <p:nvPr/>
        </p:nvSpPr>
        <p:spPr>
          <a:xfrm rot="0">
            <a:off x="870105" y="2351988"/>
            <a:ext cx="6070755" cy="4703957"/>
          </a:xfrm>
          <a:prstGeom prst="rect">
            <a:avLst/>
          </a:prstGeom>
        </p:spPr>
        <p:txBody>
          <a:bodyPr anchor="t" rtlCol="false" tIns="0" lIns="0" bIns="0" rIns="0">
            <a:spAutoFit/>
          </a:bodyPr>
          <a:lstStyle/>
          <a:p>
            <a:pPr algn="just">
              <a:lnSpc>
                <a:spcPts val="4212"/>
              </a:lnSpc>
            </a:pPr>
            <a:r>
              <a:rPr lang="en-US" sz="2808">
                <a:solidFill>
                  <a:srgbClr val="000000"/>
                </a:solidFill>
                <a:latin typeface="Montserrat 1"/>
                <a:ea typeface="Montserrat 1"/>
                <a:cs typeface="Montserrat 1"/>
                <a:sym typeface="Montserrat 1"/>
              </a:rPr>
              <a:t>Kích thước nhỏ </a:t>
            </a:r>
          </a:p>
          <a:p>
            <a:pPr algn="just" marL="606373" indent="-303186" lvl="1">
              <a:lnSpc>
                <a:spcPts val="4212"/>
              </a:lnSpc>
              <a:buFont typeface="Arial"/>
              <a:buChar char="•"/>
            </a:pPr>
            <a:r>
              <a:rPr lang="en-US" sz="2808">
                <a:solidFill>
                  <a:srgbClr val="000000"/>
                </a:solidFill>
                <a:latin typeface="Montserrat 1"/>
                <a:ea typeface="Montserrat 1"/>
                <a:cs typeface="Montserrat 1"/>
                <a:sym typeface="Montserrat 1"/>
              </a:rPr>
              <a:t>5,000 giao dịch</a:t>
            </a:r>
          </a:p>
          <a:p>
            <a:pPr algn="just">
              <a:lnSpc>
                <a:spcPts val="4212"/>
              </a:lnSpc>
            </a:pPr>
            <a:r>
              <a:rPr lang="en-US" sz="2808">
                <a:solidFill>
                  <a:srgbClr val="000000"/>
                </a:solidFill>
                <a:latin typeface="Montserrat 1"/>
                <a:ea typeface="Montserrat 1"/>
                <a:cs typeface="Montserrat 1"/>
                <a:sym typeface="Montserrat 1"/>
              </a:rPr>
              <a:t>Dữ liệu có tính thưa thớt (sparse):</a:t>
            </a:r>
          </a:p>
          <a:p>
            <a:pPr algn="just" marL="606373" indent="-303186" lvl="1">
              <a:lnSpc>
                <a:spcPts val="4212"/>
              </a:lnSpc>
              <a:buFont typeface="Arial"/>
              <a:buChar char="•"/>
            </a:pPr>
            <a:r>
              <a:rPr lang="en-US" sz="2808">
                <a:solidFill>
                  <a:srgbClr val="000000"/>
                </a:solidFill>
                <a:latin typeface="Montserrat 1"/>
                <a:ea typeface="Montserrat 1"/>
                <a:cs typeface="Montserrat 1"/>
                <a:sym typeface="Montserrat 1"/>
              </a:rPr>
              <a:t>M</a:t>
            </a:r>
            <a:r>
              <a:rPr lang="en-US" sz="2808">
                <a:solidFill>
                  <a:srgbClr val="000000"/>
                </a:solidFill>
                <a:latin typeface="Montserrat 1"/>
                <a:ea typeface="Montserrat 1"/>
                <a:cs typeface="Montserrat 1"/>
                <a:sym typeface="Montserrat 1"/>
              </a:rPr>
              <a:t>ỗi giao dịch chỉ chứa 1-4 dịch vụ/ 10 dịch vụ</a:t>
            </a:r>
          </a:p>
          <a:p>
            <a:pPr algn="just">
              <a:lnSpc>
                <a:spcPts val="4212"/>
              </a:lnSpc>
            </a:pPr>
            <a:r>
              <a:rPr lang="en-US" sz="2808">
                <a:solidFill>
                  <a:srgbClr val="000000"/>
                </a:solidFill>
                <a:latin typeface="Montserrat 1"/>
                <a:ea typeface="Montserrat 1"/>
                <a:cs typeface="Montserrat 1"/>
                <a:sym typeface="Montserrat 1"/>
              </a:rPr>
              <a:t>Phân bố mục không đồng đều:</a:t>
            </a:r>
          </a:p>
          <a:p>
            <a:pPr algn="just" marL="606373" indent="-303186" lvl="1">
              <a:lnSpc>
                <a:spcPts val="4212"/>
              </a:lnSpc>
              <a:buFont typeface="Arial"/>
              <a:buChar char="•"/>
            </a:pPr>
            <a:r>
              <a:rPr lang="en-US" sz="2808">
                <a:solidFill>
                  <a:srgbClr val="000000"/>
                </a:solidFill>
                <a:latin typeface="Montserrat 1"/>
                <a:ea typeface="Montserrat 1"/>
                <a:cs typeface="Montserrat 1"/>
                <a:sym typeface="Montserrat 1"/>
              </a:rPr>
              <a:t>Car Wash xuất hiện 100%</a:t>
            </a:r>
          </a:p>
          <a:p>
            <a:pPr algn="just" marL="606373" indent="-303186" lvl="1">
              <a:lnSpc>
                <a:spcPts val="4212"/>
              </a:lnSpc>
              <a:buFont typeface="Arial"/>
              <a:buChar char="•"/>
            </a:pPr>
            <a:r>
              <a:rPr lang="en-US" sz="2808">
                <a:solidFill>
                  <a:srgbClr val="000000"/>
                </a:solidFill>
                <a:latin typeface="Montserrat 1"/>
                <a:ea typeface="Montserrat 1"/>
                <a:cs typeface="Montserrat 1"/>
                <a:sym typeface="Montserrat 1"/>
              </a:rPr>
              <a:t>Tire Replacement, Bug &amp; Tar Remova,... ít xuất hiện</a:t>
            </a:r>
          </a:p>
        </p:txBody>
      </p:sp>
      <p:sp>
        <p:nvSpPr>
          <p:cNvPr name="TextBox 14" id="14"/>
          <p:cNvSpPr txBox="true"/>
          <p:nvPr/>
        </p:nvSpPr>
        <p:spPr>
          <a:xfrm rot="0">
            <a:off x="2627880" y="7726104"/>
            <a:ext cx="3638789" cy="966815"/>
          </a:xfrm>
          <a:prstGeom prst="rect">
            <a:avLst/>
          </a:prstGeom>
        </p:spPr>
        <p:txBody>
          <a:bodyPr anchor="t" rtlCol="false" tIns="0" lIns="0" bIns="0" rIns="0">
            <a:spAutoFit/>
          </a:bodyPr>
          <a:lstStyle/>
          <a:p>
            <a:pPr algn="l">
              <a:lnSpc>
                <a:spcPts val="3934"/>
              </a:lnSpc>
              <a:spcBef>
                <a:spcPct val="0"/>
              </a:spcBef>
            </a:pPr>
            <a:r>
              <a:rPr lang="en-US" b="true" sz="2810" i="true">
                <a:solidFill>
                  <a:srgbClr val="000000"/>
                </a:solidFill>
                <a:latin typeface="Montserrat 1 Bold Italics"/>
                <a:ea typeface="Montserrat 1 Bold Italics"/>
                <a:cs typeface="Montserrat 1 Bold Italics"/>
                <a:sym typeface="Montserrat 1 Bold Italics"/>
              </a:rPr>
              <a:t>D</a:t>
            </a:r>
            <a:r>
              <a:rPr lang="en-US" b="true" sz="2810" i="true">
                <a:solidFill>
                  <a:srgbClr val="000000"/>
                </a:solidFill>
                <a:latin typeface="Montserrat 1 Bold Italics"/>
                <a:ea typeface="Montserrat 1 Bold Italics"/>
                <a:cs typeface="Montserrat 1 Bold Italics"/>
                <a:sym typeface="Montserrat 1 Bold Italics"/>
              </a:rPr>
              <a:t>ữ liệu phù hợp để áp dụng Apriori</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EFF4FF"/>
        </a:solidFill>
      </p:bgPr>
    </p:bg>
    <p:spTree>
      <p:nvGrpSpPr>
        <p:cNvPr id="1" name=""/>
        <p:cNvGrpSpPr/>
        <p:nvPr/>
      </p:nvGrpSpPr>
      <p:grpSpPr>
        <a:xfrm>
          <a:off x="0" y="0"/>
          <a:ext cx="0" cy="0"/>
          <a:chOff x="0" y="0"/>
          <a:chExt cx="0" cy="0"/>
        </a:xfrm>
      </p:grpSpPr>
      <p:sp>
        <p:nvSpPr>
          <p:cNvPr name="Freeform 2" id="2"/>
          <p:cNvSpPr/>
          <p:nvPr/>
        </p:nvSpPr>
        <p:spPr>
          <a:xfrm flipH="false" flipV="false" rot="0">
            <a:off x="-1854025" y="-1105552"/>
            <a:ext cx="3708050" cy="3682350"/>
          </a:xfrm>
          <a:custGeom>
            <a:avLst/>
            <a:gdLst/>
            <a:ahLst/>
            <a:cxnLst/>
            <a:rect r="r" b="b" t="t" l="l"/>
            <a:pathLst>
              <a:path h="3682350" w="3708050">
                <a:moveTo>
                  <a:pt x="0" y="0"/>
                </a:moveTo>
                <a:lnTo>
                  <a:pt x="3708050" y="0"/>
                </a:lnTo>
                <a:lnTo>
                  <a:pt x="3708050" y="3682350"/>
                </a:lnTo>
                <a:lnTo>
                  <a:pt x="0" y="3682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5785628" y="4701213"/>
            <a:ext cx="384135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1 Ultra-Bold"/>
                <a:ea typeface="Montserrat 1 Ultra-Bold"/>
                <a:cs typeface="Montserrat 1 Ultra-Bold"/>
                <a:sym typeface="Montserrat 1 Ultra-Bold"/>
              </a:rPr>
              <a:t>Thank</a:t>
            </a:r>
          </a:p>
        </p:txBody>
      </p:sp>
      <p:sp>
        <p:nvSpPr>
          <p:cNvPr name="TextBox 4" id="4"/>
          <p:cNvSpPr txBox="true"/>
          <p:nvPr/>
        </p:nvSpPr>
        <p:spPr>
          <a:xfrm rot="0">
            <a:off x="9626977" y="4701213"/>
            <a:ext cx="2917713"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1 Semi-Bold"/>
                <a:ea typeface="Montserrat 1 Semi-Bold"/>
                <a:cs typeface="Montserrat 1 Semi-Bold"/>
                <a:sym typeface="Montserrat 1 Semi-Bold"/>
              </a:rPr>
              <a:t>You.</a:t>
            </a:r>
          </a:p>
        </p:txBody>
      </p:sp>
      <p:sp>
        <p:nvSpPr>
          <p:cNvPr name="TextBox 5" id="5"/>
          <p:cNvSpPr txBox="true"/>
          <p:nvPr/>
        </p:nvSpPr>
        <p:spPr>
          <a:xfrm rot="0">
            <a:off x="9584659" y="3694869"/>
            <a:ext cx="2917713"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1 Semi-Bold"/>
                <a:ea typeface="Montserrat 1 Semi-Bold"/>
                <a:cs typeface="Montserrat 1 Semi-Bold"/>
                <a:sym typeface="Montserrat 1 Semi-Bold"/>
              </a:rPr>
              <a:t>You.</a:t>
            </a:r>
          </a:p>
        </p:txBody>
      </p:sp>
      <p:sp>
        <p:nvSpPr>
          <p:cNvPr name="TextBox 6" id="6"/>
          <p:cNvSpPr txBox="true"/>
          <p:nvPr/>
        </p:nvSpPr>
        <p:spPr>
          <a:xfrm rot="0">
            <a:off x="5743309" y="3694869"/>
            <a:ext cx="384135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1 Ultra-Bold"/>
                <a:ea typeface="Montserrat 1 Ultra-Bold"/>
                <a:cs typeface="Montserrat 1 Ultra-Bold"/>
                <a:sym typeface="Montserrat 1 Ultra-Bold"/>
              </a:rPr>
              <a:t>Thank</a:t>
            </a:r>
          </a:p>
        </p:txBody>
      </p:sp>
      <p:sp>
        <p:nvSpPr>
          <p:cNvPr name="TextBox 7" id="7"/>
          <p:cNvSpPr txBox="true"/>
          <p:nvPr/>
        </p:nvSpPr>
        <p:spPr>
          <a:xfrm rot="0">
            <a:off x="9584659" y="5812095"/>
            <a:ext cx="2917713"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1 Semi-Bold"/>
                <a:ea typeface="Montserrat 1 Semi-Bold"/>
                <a:cs typeface="Montserrat 1 Semi-Bold"/>
                <a:sym typeface="Montserrat 1 Semi-Bold"/>
              </a:rPr>
              <a:t>You.</a:t>
            </a:r>
          </a:p>
        </p:txBody>
      </p:sp>
      <p:sp>
        <p:nvSpPr>
          <p:cNvPr name="TextBox 8" id="8"/>
          <p:cNvSpPr txBox="true"/>
          <p:nvPr/>
        </p:nvSpPr>
        <p:spPr>
          <a:xfrm rot="0">
            <a:off x="5743309" y="5812095"/>
            <a:ext cx="3841350" cy="1037211"/>
          </a:xfrm>
          <a:prstGeom prst="rect">
            <a:avLst/>
          </a:prstGeom>
        </p:spPr>
        <p:txBody>
          <a:bodyPr anchor="t" rtlCol="false" tIns="0" lIns="0" bIns="0" rIns="0">
            <a:spAutoFit/>
          </a:bodyPr>
          <a:lstStyle/>
          <a:p>
            <a:pPr algn="l">
              <a:lnSpc>
                <a:spcPts val="7574"/>
              </a:lnSpc>
            </a:pPr>
            <a:r>
              <a:rPr lang="en-US" sz="8510" b="true">
                <a:solidFill>
                  <a:srgbClr val="3E67C8"/>
                </a:solidFill>
                <a:latin typeface="Montserrat 1 Ultra-Bold"/>
                <a:ea typeface="Montserrat 1 Ultra-Bold"/>
                <a:cs typeface="Montserrat 1 Ultra-Bold"/>
                <a:sym typeface="Montserrat 1 Ultra-Bold"/>
              </a:rPr>
              <a:t>Thank</a:t>
            </a:r>
          </a:p>
        </p:txBody>
      </p:sp>
      <p:sp>
        <p:nvSpPr>
          <p:cNvPr name="AutoShape 9" id="9"/>
          <p:cNvSpPr/>
          <p:nvPr/>
        </p:nvSpPr>
        <p:spPr>
          <a:xfrm>
            <a:off x="1028700" y="9239250"/>
            <a:ext cx="16230600" cy="19050"/>
          </a:xfrm>
          <a:prstGeom prst="line">
            <a:avLst/>
          </a:prstGeom>
          <a:ln cap="flat" w="38100">
            <a:solidFill>
              <a:srgbClr val="0C0A9E"/>
            </a:solidFill>
            <a:prstDash val="solid"/>
            <a:headEnd type="none" len="sm" w="sm"/>
            <a:tailEnd type="none" len="sm" w="sm"/>
          </a:ln>
        </p:spPr>
      </p:sp>
      <p:sp>
        <p:nvSpPr>
          <p:cNvPr name="TextBox 10" id="10"/>
          <p:cNvSpPr txBox="true"/>
          <p:nvPr/>
        </p:nvSpPr>
        <p:spPr>
          <a:xfrm rot="0">
            <a:off x="15954375" y="9486128"/>
            <a:ext cx="1304925" cy="381000"/>
          </a:xfrm>
          <a:prstGeom prst="rect">
            <a:avLst/>
          </a:prstGeom>
        </p:spPr>
        <p:txBody>
          <a:bodyPr anchor="t" rtlCol="false" tIns="0" lIns="0" bIns="0" rIns="0">
            <a:spAutoFit/>
          </a:bodyPr>
          <a:lstStyle/>
          <a:p>
            <a:pPr algn="ctr">
              <a:lnSpc>
                <a:spcPts val="3000"/>
              </a:lnSpc>
              <a:spcBef>
                <a:spcPct val="0"/>
              </a:spcBef>
            </a:pPr>
            <a:r>
              <a:rPr lang="en-US" b="true" sz="2500" i="true" spc="34">
                <a:solidFill>
                  <a:srgbClr val="3E67C8"/>
                </a:solidFill>
                <a:latin typeface="Montserrat 2 Bold Italics"/>
                <a:ea typeface="Montserrat 2 Bold Italics"/>
                <a:cs typeface="Montserrat 2 Bold Italics"/>
                <a:sym typeface="Montserrat 2 Bold Italics"/>
              </a:rPr>
              <a:t>Nhóm 3</a:t>
            </a:r>
          </a:p>
        </p:txBody>
      </p:sp>
      <p:sp>
        <p:nvSpPr>
          <p:cNvPr name="Freeform 11" id="11"/>
          <p:cNvSpPr/>
          <p:nvPr/>
        </p:nvSpPr>
        <p:spPr>
          <a:xfrm flipH="false" flipV="false" rot="0">
            <a:off x="16820837" y="5994278"/>
            <a:ext cx="3708050" cy="3682350"/>
          </a:xfrm>
          <a:custGeom>
            <a:avLst/>
            <a:gdLst/>
            <a:ahLst/>
            <a:cxnLst/>
            <a:rect r="r" b="b" t="t" l="l"/>
            <a:pathLst>
              <a:path h="3682350" w="3708050">
                <a:moveTo>
                  <a:pt x="0" y="0"/>
                </a:moveTo>
                <a:lnTo>
                  <a:pt x="3708050" y="0"/>
                </a:lnTo>
                <a:lnTo>
                  <a:pt x="3708050" y="3682350"/>
                </a:lnTo>
                <a:lnTo>
                  <a:pt x="0" y="3682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EFF4FF"/>
        </a:solidFill>
      </p:bgPr>
    </p:bg>
    <p:spTree>
      <p:nvGrpSpPr>
        <p:cNvPr id="1" name=""/>
        <p:cNvGrpSpPr/>
        <p:nvPr/>
      </p:nvGrpSpPr>
      <p:grpSpPr>
        <a:xfrm>
          <a:off x="0" y="0"/>
          <a:ext cx="0" cy="0"/>
          <a:chOff x="0" y="0"/>
          <a:chExt cx="0" cy="0"/>
        </a:xfrm>
      </p:grpSpPr>
      <p:sp>
        <p:nvSpPr>
          <p:cNvPr name="Freeform 2" id="2"/>
          <p:cNvSpPr/>
          <p:nvPr/>
        </p:nvSpPr>
        <p:spPr>
          <a:xfrm flipH="false" flipV="false" rot="0">
            <a:off x="-1854025" y="-1105552"/>
            <a:ext cx="3708050" cy="3682350"/>
          </a:xfrm>
          <a:custGeom>
            <a:avLst/>
            <a:gdLst/>
            <a:ahLst/>
            <a:cxnLst/>
            <a:rect r="r" b="b" t="t" l="l"/>
            <a:pathLst>
              <a:path h="3682350" w="3708050">
                <a:moveTo>
                  <a:pt x="0" y="0"/>
                </a:moveTo>
                <a:lnTo>
                  <a:pt x="3708050" y="0"/>
                </a:lnTo>
                <a:lnTo>
                  <a:pt x="3708050" y="3682350"/>
                </a:lnTo>
                <a:lnTo>
                  <a:pt x="0" y="3682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028700" y="9239250"/>
            <a:ext cx="16230600" cy="19050"/>
          </a:xfrm>
          <a:prstGeom prst="line">
            <a:avLst/>
          </a:prstGeom>
          <a:ln cap="flat" w="38100">
            <a:solidFill>
              <a:srgbClr val="0C0A9E"/>
            </a:solidFill>
            <a:prstDash val="solid"/>
            <a:headEnd type="none" len="sm" w="sm"/>
            <a:tailEnd type="none" len="sm" w="sm"/>
          </a:ln>
        </p:spPr>
      </p:sp>
      <p:sp>
        <p:nvSpPr>
          <p:cNvPr name="TextBox 4" id="4"/>
          <p:cNvSpPr txBox="true"/>
          <p:nvPr/>
        </p:nvSpPr>
        <p:spPr>
          <a:xfrm rot="0">
            <a:off x="15954375" y="9486128"/>
            <a:ext cx="1304925" cy="381000"/>
          </a:xfrm>
          <a:prstGeom prst="rect">
            <a:avLst/>
          </a:prstGeom>
        </p:spPr>
        <p:txBody>
          <a:bodyPr anchor="t" rtlCol="false" tIns="0" lIns="0" bIns="0" rIns="0">
            <a:spAutoFit/>
          </a:bodyPr>
          <a:lstStyle/>
          <a:p>
            <a:pPr algn="ctr">
              <a:lnSpc>
                <a:spcPts val="3000"/>
              </a:lnSpc>
              <a:spcBef>
                <a:spcPct val="0"/>
              </a:spcBef>
            </a:pPr>
            <a:r>
              <a:rPr lang="en-US" b="true" sz="2500" i="true" spc="34">
                <a:solidFill>
                  <a:srgbClr val="3E67C8"/>
                </a:solidFill>
                <a:latin typeface="Montserrat 2 Bold Italics"/>
                <a:ea typeface="Montserrat 2 Bold Italics"/>
                <a:cs typeface="Montserrat 2 Bold Italics"/>
                <a:sym typeface="Montserrat 2 Bold Italics"/>
              </a:rPr>
              <a:t>Nhóm 3</a:t>
            </a:r>
          </a:p>
        </p:txBody>
      </p:sp>
      <p:sp>
        <p:nvSpPr>
          <p:cNvPr name="Freeform 5" id="5"/>
          <p:cNvSpPr/>
          <p:nvPr/>
        </p:nvSpPr>
        <p:spPr>
          <a:xfrm flipH="false" flipV="false" rot="0">
            <a:off x="16820837" y="5994278"/>
            <a:ext cx="3708050" cy="3682350"/>
          </a:xfrm>
          <a:custGeom>
            <a:avLst/>
            <a:gdLst/>
            <a:ahLst/>
            <a:cxnLst/>
            <a:rect r="r" b="b" t="t" l="l"/>
            <a:pathLst>
              <a:path h="3682350" w="3708050">
                <a:moveTo>
                  <a:pt x="0" y="0"/>
                </a:moveTo>
                <a:lnTo>
                  <a:pt x="3708050" y="0"/>
                </a:lnTo>
                <a:lnTo>
                  <a:pt x="3708050" y="3682350"/>
                </a:lnTo>
                <a:lnTo>
                  <a:pt x="0" y="3682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900352" y="4280643"/>
            <a:ext cx="14487295" cy="1030388"/>
          </a:xfrm>
          <a:prstGeom prst="rect">
            <a:avLst/>
          </a:prstGeom>
        </p:spPr>
        <p:txBody>
          <a:bodyPr anchor="t" rtlCol="false" tIns="0" lIns="0" bIns="0" rIns="0">
            <a:spAutoFit/>
          </a:bodyPr>
          <a:lstStyle/>
          <a:p>
            <a:pPr algn="ctr">
              <a:lnSpc>
                <a:spcPts val="7574"/>
              </a:lnSpc>
            </a:pPr>
            <a:r>
              <a:rPr lang="en-US" b="true" sz="8510">
                <a:solidFill>
                  <a:srgbClr val="3E67C8"/>
                </a:solidFill>
                <a:latin typeface="Montserrat 1 Ultra-Bold"/>
                <a:ea typeface="Montserrat 1 Ultra-Bold"/>
                <a:cs typeface="Montserrat 1 Ultra-Bold"/>
                <a:sym typeface="Montserrat 1 Ultra-Bold"/>
              </a:rPr>
              <a:t>ID3 &amp; Random forest</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2700000">
            <a:off x="509115" y="520464"/>
            <a:ext cx="1016472" cy="1016472"/>
            <a:chOff x="0" y="0"/>
            <a:chExt cx="894960" cy="894960"/>
          </a:xfrm>
        </p:grpSpPr>
        <p:sp>
          <p:nvSpPr>
            <p:cNvPr name="Freeform 3" id="3"/>
            <p:cNvSpPr/>
            <p:nvPr/>
          </p:nvSpPr>
          <p:spPr>
            <a:xfrm flipH="false" flipV="false" rot="0">
              <a:off x="0" y="-889"/>
              <a:ext cx="896747" cy="898525"/>
            </a:xfrm>
            <a:custGeom>
              <a:avLst/>
              <a:gdLst/>
              <a:ahLst/>
              <a:cxnLst/>
              <a:rect r="r" b="b" t="t" l="l"/>
              <a:pathLst>
                <a:path h="898525" w="896747">
                  <a:moveTo>
                    <a:pt x="0" y="448310"/>
                  </a:moveTo>
                  <a:cubicBezTo>
                    <a:pt x="0" y="201930"/>
                    <a:pt x="199390" y="1778"/>
                    <a:pt x="445897" y="889"/>
                  </a:cubicBezTo>
                  <a:cubicBezTo>
                    <a:pt x="692404" y="0"/>
                    <a:pt x="893191" y="198628"/>
                    <a:pt x="894969" y="445135"/>
                  </a:cubicBezTo>
                  <a:cubicBezTo>
                    <a:pt x="896747" y="691642"/>
                    <a:pt x="698881" y="893191"/>
                    <a:pt x="452374" y="895858"/>
                  </a:cubicBezTo>
                  <a:cubicBezTo>
                    <a:pt x="205867" y="898525"/>
                    <a:pt x="3683" y="701294"/>
                    <a:pt x="0" y="454914"/>
                  </a:cubicBezTo>
                  <a:close/>
                </a:path>
              </a:pathLst>
            </a:custGeom>
            <a:solidFill>
              <a:srgbClr val="145DA0"/>
            </a:solidFill>
          </p:spPr>
        </p:sp>
      </p:grpSp>
      <p:sp>
        <p:nvSpPr>
          <p:cNvPr name="Freeform 4" id="4"/>
          <p:cNvSpPr/>
          <p:nvPr/>
        </p:nvSpPr>
        <p:spPr>
          <a:xfrm flipH="false" flipV="false" rot="-10800000">
            <a:off x="17447220" y="0"/>
            <a:ext cx="840780" cy="10287000"/>
          </a:xfrm>
          <a:custGeom>
            <a:avLst/>
            <a:gdLst/>
            <a:ahLst/>
            <a:cxnLst/>
            <a:rect r="r" b="b" t="t" l="l"/>
            <a:pathLst>
              <a:path h="10287000" w="840780">
                <a:moveTo>
                  <a:pt x="0" y="0"/>
                </a:moveTo>
                <a:lnTo>
                  <a:pt x="840780" y="0"/>
                </a:lnTo>
                <a:lnTo>
                  <a:pt x="8407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97331" y="6299049"/>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4">
              <a:alphaModFix amt="26000"/>
            </a:blip>
            <a:stretch>
              <a:fillRect l="-22339" t="-50337" r="-9379" b="-53310"/>
            </a:stretch>
          </a:blipFill>
        </p:spPr>
      </p:sp>
      <p:sp>
        <p:nvSpPr>
          <p:cNvPr name="Freeform 6" id="6"/>
          <p:cNvSpPr/>
          <p:nvPr/>
        </p:nvSpPr>
        <p:spPr>
          <a:xfrm flipH="false" flipV="false" rot="0">
            <a:off x="8371113" y="1747454"/>
            <a:ext cx="8480326" cy="6402646"/>
          </a:xfrm>
          <a:custGeom>
            <a:avLst/>
            <a:gdLst/>
            <a:ahLst/>
            <a:cxnLst/>
            <a:rect r="r" b="b" t="t" l="l"/>
            <a:pathLst>
              <a:path h="6402646" w="8480326">
                <a:moveTo>
                  <a:pt x="0" y="0"/>
                </a:moveTo>
                <a:lnTo>
                  <a:pt x="8480326" y="0"/>
                </a:lnTo>
                <a:lnTo>
                  <a:pt x="8480326" y="6402646"/>
                </a:lnTo>
                <a:lnTo>
                  <a:pt x="0" y="6402646"/>
                </a:lnTo>
                <a:lnTo>
                  <a:pt x="0" y="0"/>
                </a:lnTo>
                <a:close/>
              </a:path>
            </a:pathLst>
          </a:custGeom>
          <a:blipFill>
            <a:blip r:embed="rId5"/>
            <a:stretch>
              <a:fillRect l="0" t="0" r="0" b="0"/>
            </a:stretch>
          </a:blipFill>
        </p:spPr>
      </p:sp>
      <p:sp>
        <p:nvSpPr>
          <p:cNvPr name="TextBox 7" id="7"/>
          <p:cNvSpPr txBox="true"/>
          <p:nvPr/>
        </p:nvSpPr>
        <p:spPr>
          <a:xfrm rot="0">
            <a:off x="621598" y="685800"/>
            <a:ext cx="774678" cy="685800"/>
          </a:xfrm>
          <a:prstGeom prst="rect">
            <a:avLst/>
          </a:prstGeom>
        </p:spPr>
        <p:txBody>
          <a:bodyPr anchor="t" rtlCol="false" tIns="0" lIns="0" bIns="0" rIns="0">
            <a:spAutoFit/>
          </a:bodyPr>
          <a:lstStyle/>
          <a:p>
            <a:pPr algn="ctr">
              <a:lnSpc>
                <a:spcPts val="5400"/>
              </a:lnSpc>
            </a:pPr>
            <a:r>
              <a:rPr lang="en-US" sz="4500" spc="62">
                <a:solidFill>
                  <a:srgbClr val="FFFFFF"/>
                </a:solidFill>
                <a:latin typeface="Montserrat 2"/>
                <a:ea typeface="Montserrat 2"/>
                <a:cs typeface="Montserrat 2"/>
                <a:sym typeface="Montserrat 2"/>
              </a:rPr>
              <a:t>01</a:t>
            </a:r>
          </a:p>
        </p:txBody>
      </p:sp>
      <p:sp>
        <p:nvSpPr>
          <p:cNvPr name="TextBox 8" id="8"/>
          <p:cNvSpPr txBox="true"/>
          <p:nvPr/>
        </p:nvSpPr>
        <p:spPr>
          <a:xfrm rot="0">
            <a:off x="1810238" y="685800"/>
            <a:ext cx="12635147" cy="685800"/>
          </a:xfrm>
          <a:prstGeom prst="rect">
            <a:avLst/>
          </a:prstGeom>
        </p:spPr>
        <p:txBody>
          <a:bodyPr anchor="t" rtlCol="false" tIns="0" lIns="0" bIns="0" rIns="0">
            <a:spAutoFit/>
          </a:bodyPr>
          <a:lstStyle/>
          <a:p>
            <a:pPr algn="l">
              <a:lnSpc>
                <a:spcPts val="5400"/>
              </a:lnSpc>
            </a:pPr>
            <a:r>
              <a:rPr lang="en-US" b="true" sz="4500">
                <a:solidFill>
                  <a:srgbClr val="03224F"/>
                </a:solidFill>
                <a:latin typeface="Montserrat 1 Bold"/>
                <a:ea typeface="Montserrat 1 Bold"/>
                <a:cs typeface="Montserrat 1 Bold"/>
                <a:sym typeface="Montserrat 1 Bold"/>
              </a:rPr>
              <a:t>Giới thiệu dataset</a:t>
            </a:r>
          </a:p>
        </p:txBody>
      </p:sp>
      <p:sp>
        <p:nvSpPr>
          <p:cNvPr name="TextBox 9" id="9"/>
          <p:cNvSpPr txBox="true"/>
          <p:nvPr/>
        </p:nvSpPr>
        <p:spPr>
          <a:xfrm rot="0">
            <a:off x="13943316" y="9503752"/>
            <a:ext cx="3315984" cy="422274"/>
          </a:xfrm>
          <a:prstGeom prst="rect">
            <a:avLst/>
          </a:prstGeom>
        </p:spPr>
        <p:txBody>
          <a:bodyPr anchor="t" rtlCol="false" tIns="0" lIns="0" bIns="0" rIns="0">
            <a:spAutoFit/>
          </a:bodyPr>
          <a:lstStyle/>
          <a:p>
            <a:pPr algn="r">
              <a:lnSpc>
                <a:spcPts val="3500"/>
              </a:lnSpc>
              <a:spcBef>
                <a:spcPct val="0"/>
              </a:spcBef>
            </a:pPr>
            <a:r>
              <a:rPr lang="en-US" sz="2500" i="true">
                <a:solidFill>
                  <a:srgbClr val="000000"/>
                </a:solidFill>
                <a:latin typeface="Montserrat 1 Italics"/>
                <a:ea typeface="Montserrat 1 Italics"/>
                <a:cs typeface="Montserrat 1 Italics"/>
                <a:sym typeface="Montserrat 1 Italics"/>
              </a:rPr>
              <a:t>Trần Mai Thu Trang</a:t>
            </a:r>
          </a:p>
        </p:txBody>
      </p:sp>
      <p:sp>
        <p:nvSpPr>
          <p:cNvPr name="TextBox 10" id="10"/>
          <p:cNvSpPr txBox="true"/>
          <p:nvPr/>
        </p:nvSpPr>
        <p:spPr>
          <a:xfrm rot="0">
            <a:off x="735854" y="1642679"/>
            <a:ext cx="7035184" cy="7502271"/>
          </a:xfrm>
          <a:prstGeom prst="rect">
            <a:avLst/>
          </a:prstGeom>
        </p:spPr>
        <p:txBody>
          <a:bodyPr anchor="t" rtlCol="false" tIns="0" lIns="0" bIns="0" rIns="0">
            <a:spAutoFit/>
          </a:bodyPr>
          <a:lstStyle/>
          <a:p>
            <a:pPr algn="just" marL="690881" indent="-345440" lvl="1">
              <a:lnSpc>
                <a:spcPts val="4992"/>
              </a:lnSpc>
              <a:buFont typeface="Arial"/>
              <a:buChar char="•"/>
            </a:pPr>
            <a:r>
              <a:rPr lang="en-US" sz="3200">
                <a:solidFill>
                  <a:srgbClr val="000000"/>
                </a:solidFill>
                <a:latin typeface="Montserrat 1"/>
                <a:ea typeface="Montserrat 1"/>
                <a:cs typeface="Montserrat 1"/>
                <a:sym typeface="Montserrat 1"/>
              </a:rPr>
              <a:t>Nội</a:t>
            </a:r>
            <a:r>
              <a:rPr lang="en-US" sz="3200">
                <a:solidFill>
                  <a:srgbClr val="000000"/>
                </a:solidFill>
                <a:latin typeface="Montserrat 1"/>
                <a:ea typeface="Montserrat 1"/>
                <a:cs typeface="Montserrat 1"/>
                <a:sym typeface="Montserrat 1"/>
              </a:rPr>
              <a:t> dung dataset: Dự đoán khả năng bị bệnh tiểu đường qua các biến dữ liệu đầu vào</a:t>
            </a:r>
          </a:p>
          <a:p>
            <a:pPr algn="l" marL="690881" indent="-345440" lvl="1">
              <a:lnSpc>
                <a:spcPts val="4992"/>
              </a:lnSpc>
              <a:buFont typeface="Arial"/>
              <a:buChar char="•"/>
            </a:pPr>
            <a:r>
              <a:rPr lang="en-US" sz="3200">
                <a:solidFill>
                  <a:srgbClr val="000000"/>
                </a:solidFill>
                <a:latin typeface="Montserrat 1"/>
                <a:ea typeface="Montserrat 1"/>
                <a:cs typeface="Montserrat 1"/>
                <a:sym typeface="Montserrat 1"/>
              </a:rPr>
              <a:t>Dataset gồm 199 dòng và 8 cột </a:t>
            </a:r>
          </a:p>
          <a:p>
            <a:pPr algn="l" marL="1381761" indent="-460587" lvl="2">
              <a:lnSpc>
                <a:spcPts val="4992"/>
              </a:lnSpc>
              <a:buFont typeface="Arial"/>
              <a:buChar char="⚬"/>
            </a:pPr>
            <a:r>
              <a:rPr lang="en-US" sz="3200">
                <a:solidFill>
                  <a:srgbClr val="000000"/>
                </a:solidFill>
                <a:latin typeface="Montserrat 1"/>
                <a:ea typeface="Montserrat 1"/>
                <a:cs typeface="Montserrat 1"/>
                <a:sym typeface="Montserrat 1"/>
              </a:rPr>
              <a:t>Gioi_tinh</a:t>
            </a:r>
          </a:p>
          <a:p>
            <a:pPr algn="l" marL="1381761" indent="-460587" lvl="2">
              <a:lnSpc>
                <a:spcPts val="4992"/>
              </a:lnSpc>
              <a:buFont typeface="Arial"/>
              <a:buChar char="⚬"/>
            </a:pPr>
            <a:r>
              <a:rPr lang="en-US" sz="3200">
                <a:solidFill>
                  <a:srgbClr val="000000"/>
                </a:solidFill>
                <a:latin typeface="Montserrat 1"/>
                <a:ea typeface="Montserrat 1"/>
                <a:cs typeface="Montserrat 1"/>
                <a:sym typeface="Montserrat 1"/>
              </a:rPr>
              <a:t>Cao_huyet_ap</a:t>
            </a:r>
          </a:p>
          <a:p>
            <a:pPr algn="l" marL="1381761" indent="-460587" lvl="2">
              <a:lnSpc>
                <a:spcPts val="4992"/>
              </a:lnSpc>
              <a:buFont typeface="Arial"/>
              <a:buChar char="⚬"/>
            </a:pPr>
            <a:r>
              <a:rPr lang="en-US" sz="3200">
                <a:solidFill>
                  <a:srgbClr val="000000"/>
                </a:solidFill>
                <a:latin typeface="Montserrat 1"/>
                <a:ea typeface="Montserrat 1"/>
                <a:cs typeface="Montserrat 1"/>
                <a:sym typeface="Montserrat 1"/>
              </a:rPr>
              <a:t>Tuoi</a:t>
            </a:r>
          </a:p>
          <a:p>
            <a:pPr algn="l" marL="1381761" indent="-460587" lvl="2">
              <a:lnSpc>
                <a:spcPts val="4992"/>
              </a:lnSpc>
              <a:buFont typeface="Arial"/>
              <a:buChar char="⚬"/>
            </a:pPr>
            <a:r>
              <a:rPr lang="en-US" sz="3200">
                <a:solidFill>
                  <a:srgbClr val="000000"/>
                </a:solidFill>
                <a:latin typeface="Montserrat 1"/>
                <a:ea typeface="Montserrat 1"/>
                <a:cs typeface="Montserrat 1"/>
                <a:sym typeface="Montserrat 1"/>
              </a:rPr>
              <a:t>Benh_tim</a:t>
            </a:r>
          </a:p>
          <a:p>
            <a:pPr algn="l" marL="1381761" indent="-460587" lvl="2">
              <a:lnSpc>
                <a:spcPts val="4992"/>
              </a:lnSpc>
              <a:buFont typeface="Arial"/>
              <a:buChar char="⚬"/>
            </a:pPr>
            <a:r>
              <a:rPr lang="en-US" sz="3200">
                <a:solidFill>
                  <a:srgbClr val="000000"/>
                </a:solidFill>
                <a:latin typeface="Montserrat 1"/>
                <a:ea typeface="Montserrat 1"/>
                <a:cs typeface="Montserrat 1"/>
                <a:sym typeface="Montserrat 1"/>
              </a:rPr>
              <a:t>Hut_thuoc</a:t>
            </a:r>
          </a:p>
          <a:p>
            <a:pPr algn="l" marL="1381761" indent="-460587" lvl="2">
              <a:lnSpc>
                <a:spcPts val="4992"/>
              </a:lnSpc>
              <a:buFont typeface="Arial"/>
              <a:buChar char="⚬"/>
            </a:pPr>
            <a:r>
              <a:rPr lang="en-US" sz="3200">
                <a:solidFill>
                  <a:srgbClr val="000000"/>
                </a:solidFill>
                <a:latin typeface="Montserrat 1"/>
                <a:ea typeface="Montserrat 1"/>
                <a:cs typeface="Montserrat 1"/>
                <a:sym typeface="Montserrat 1"/>
              </a:rPr>
              <a:t>Chi_so_co_the</a:t>
            </a:r>
          </a:p>
          <a:p>
            <a:pPr algn="l" marL="1381761" indent="-460587" lvl="2">
              <a:lnSpc>
                <a:spcPts val="4992"/>
              </a:lnSpc>
              <a:buFont typeface="Arial"/>
              <a:buChar char="⚬"/>
            </a:pPr>
            <a:r>
              <a:rPr lang="en-US" sz="3200">
                <a:solidFill>
                  <a:srgbClr val="000000"/>
                </a:solidFill>
                <a:latin typeface="Montserrat 1"/>
                <a:ea typeface="Montserrat 1"/>
                <a:cs typeface="Montserrat 1"/>
                <a:sym typeface="Montserrat 1"/>
              </a:rPr>
              <a:t>Duong_huyet</a:t>
            </a:r>
          </a:p>
          <a:p>
            <a:pPr algn="l" marL="1381761" indent="-460587" lvl="2">
              <a:lnSpc>
                <a:spcPts val="4992"/>
              </a:lnSpc>
              <a:buFont typeface="Arial"/>
              <a:buChar char="⚬"/>
            </a:pPr>
            <a:r>
              <a:rPr lang="en-US" sz="3200">
                <a:solidFill>
                  <a:srgbClr val="000000"/>
                </a:solidFill>
                <a:latin typeface="Montserrat 1"/>
                <a:ea typeface="Montserrat 1"/>
                <a:cs typeface="Montserrat 1"/>
                <a:sym typeface="Montserrat 1"/>
              </a:rPr>
              <a:t>Ket_qua ( target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2700000">
            <a:off x="509115" y="520464"/>
            <a:ext cx="1016472" cy="1016472"/>
            <a:chOff x="0" y="0"/>
            <a:chExt cx="894960" cy="894960"/>
          </a:xfrm>
        </p:grpSpPr>
        <p:sp>
          <p:nvSpPr>
            <p:cNvPr name="Freeform 3" id="3"/>
            <p:cNvSpPr/>
            <p:nvPr/>
          </p:nvSpPr>
          <p:spPr>
            <a:xfrm flipH="false" flipV="false" rot="0">
              <a:off x="0" y="-889"/>
              <a:ext cx="896747" cy="898525"/>
            </a:xfrm>
            <a:custGeom>
              <a:avLst/>
              <a:gdLst/>
              <a:ahLst/>
              <a:cxnLst/>
              <a:rect r="r" b="b" t="t" l="l"/>
              <a:pathLst>
                <a:path h="898525" w="896747">
                  <a:moveTo>
                    <a:pt x="0" y="448310"/>
                  </a:moveTo>
                  <a:cubicBezTo>
                    <a:pt x="0" y="201930"/>
                    <a:pt x="199390" y="1778"/>
                    <a:pt x="445897" y="889"/>
                  </a:cubicBezTo>
                  <a:cubicBezTo>
                    <a:pt x="692404" y="0"/>
                    <a:pt x="893191" y="198628"/>
                    <a:pt x="894969" y="445135"/>
                  </a:cubicBezTo>
                  <a:cubicBezTo>
                    <a:pt x="896747" y="691642"/>
                    <a:pt x="698881" y="893191"/>
                    <a:pt x="452374" y="895858"/>
                  </a:cubicBezTo>
                  <a:cubicBezTo>
                    <a:pt x="205867" y="898525"/>
                    <a:pt x="3683" y="701294"/>
                    <a:pt x="0" y="454914"/>
                  </a:cubicBezTo>
                  <a:close/>
                </a:path>
              </a:pathLst>
            </a:custGeom>
            <a:solidFill>
              <a:srgbClr val="145DA0"/>
            </a:solidFill>
          </p:spPr>
        </p:sp>
      </p:grpSp>
      <p:sp>
        <p:nvSpPr>
          <p:cNvPr name="Freeform 4" id="4"/>
          <p:cNvSpPr/>
          <p:nvPr/>
        </p:nvSpPr>
        <p:spPr>
          <a:xfrm flipH="false" flipV="false" rot="-10800000">
            <a:off x="17447220" y="0"/>
            <a:ext cx="840780" cy="10287000"/>
          </a:xfrm>
          <a:custGeom>
            <a:avLst/>
            <a:gdLst/>
            <a:ahLst/>
            <a:cxnLst/>
            <a:rect r="r" b="b" t="t" l="l"/>
            <a:pathLst>
              <a:path h="10287000" w="840780">
                <a:moveTo>
                  <a:pt x="0" y="0"/>
                </a:moveTo>
                <a:lnTo>
                  <a:pt x="840780" y="0"/>
                </a:lnTo>
                <a:lnTo>
                  <a:pt x="8407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97331" y="6299049"/>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4">
              <a:alphaModFix amt="26000"/>
            </a:blip>
            <a:stretch>
              <a:fillRect l="-22339" t="-50337" r="-9379" b="-53310"/>
            </a:stretch>
          </a:blipFill>
        </p:spPr>
      </p:sp>
      <p:sp>
        <p:nvSpPr>
          <p:cNvPr name="Freeform 6" id="6"/>
          <p:cNvSpPr/>
          <p:nvPr/>
        </p:nvSpPr>
        <p:spPr>
          <a:xfrm flipH="false" flipV="false" rot="0">
            <a:off x="9144000" y="3993923"/>
            <a:ext cx="8494020" cy="4990237"/>
          </a:xfrm>
          <a:custGeom>
            <a:avLst/>
            <a:gdLst/>
            <a:ahLst/>
            <a:cxnLst/>
            <a:rect r="r" b="b" t="t" l="l"/>
            <a:pathLst>
              <a:path h="4990237" w="8494020">
                <a:moveTo>
                  <a:pt x="0" y="0"/>
                </a:moveTo>
                <a:lnTo>
                  <a:pt x="8494020" y="0"/>
                </a:lnTo>
                <a:lnTo>
                  <a:pt x="8494020" y="4990237"/>
                </a:lnTo>
                <a:lnTo>
                  <a:pt x="0" y="4990237"/>
                </a:lnTo>
                <a:lnTo>
                  <a:pt x="0" y="0"/>
                </a:lnTo>
                <a:close/>
              </a:path>
            </a:pathLst>
          </a:custGeom>
          <a:blipFill>
            <a:blip r:embed="rId5"/>
            <a:stretch>
              <a:fillRect l="0" t="0" r="0" b="0"/>
            </a:stretch>
          </a:blipFill>
        </p:spPr>
      </p:sp>
      <p:sp>
        <p:nvSpPr>
          <p:cNvPr name="TextBox 7" id="7"/>
          <p:cNvSpPr txBox="true"/>
          <p:nvPr/>
        </p:nvSpPr>
        <p:spPr>
          <a:xfrm rot="0">
            <a:off x="621598" y="685800"/>
            <a:ext cx="774678" cy="685800"/>
          </a:xfrm>
          <a:prstGeom prst="rect">
            <a:avLst/>
          </a:prstGeom>
        </p:spPr>
        <p:txBody>
          <a:bodyPr anchor="t" rtlCol="false" tIns="0" lIns="0" bIns="0" rIns="0">
            <a:spAutoFit/>
          </a:bodyPr>
          <a:lstStyle/>
          <a:p>
            <a:pPr algn="ctr">
              <a:lnSpc>
                <a:spcPts val="5400"/>
              </a:lnSpc>
            </a:pPr>
            <a:r>
              <a:rPr lang="en-US" sz="4500" spc="62">
                <a:solidFill>
                  <a:srgbClr val="FFFFFF"/>
                </a:solidFill>
                <a:latin typeface="Montserrat 2"/>
                <a:ea typeface="Montserrat 2"/>
                <a:cs typeface="Montserrat 2"/>
                <a:sym typeface="Montserrat 2"/>
              </a:rPr>
              <a:t>02</a:t>
            </a:r>
          </a:p>
        </p:txBody>
      </p:sp>
      <p:sp>
        <p:nvSpPr>
          <p:cNvPr name="TextBox 8" id="8"/>
          <p:cNvSpPr txBox="true"/>
          <p:nvPr/>
        </p:nvSpPr>
        <p:spPr>
          <a:xfrm rot="0">
            <a:off x="1810238" y="685800"/>
            <a:ext cx="12635147" cy="685800"/>
          </a:xfrm>
          <a:prstGeom prst="rect">
            <a:avLst/>
          </a:prstGeom>
        </p:spPr>
        <p:txBody>
          <a:bodyPr anchor="t" rtlCol="false" tIns="0" lIns="0" bIns="0" rIns="0">
            <a:spAutoFit/>
          </a:bodyPr>
          <a:lstStyle/>
          <a:p>
            <a:pPr algn="l">
              <a:lnSpc>
                <a:spcPts val="5400"/>
              </a:lnSpc>
            </a:pPr>
            <a:r>
              <a:rPr lang="en-US" b="true" sz="4500">
                <a:solidFill>
                  <a:srgbClr val="03224F"/>
                </a:solidFill>
                <a:latin typeface="Montserrat 1 Bold"/>
                <a:ea typeface="Montserrat 1 Bold"/>
                <a:cs typeface="Montserrat 1 Bold"/>
                <a:sym typeface="Montserrat 1 Bold"/>
              </a:rPr>
              <a:t>Tiền xử lý dữ liệu</a:t>
            </a:r>
          </a:p>
        </p:txBody>
      </p:sp>
      <p:sp>
        <p:nvSpPr>
          <p:cNvPr name="TextBox 9" id="9"/>
          <p:cNvSpPr txBox="true"/>
          <p:nvPr/>
        </p:nvSpPr>
        <p:spPr>
          <a:xfrm rot="0">
            <a:off x="13943316" y="9503752"/>
            <a:ext cx="3315984" cy="422274"/>
          </a:xfrm>
          <a:prstGeom prst="rect">
            <a:avLst/>
          </a:prstGeom>
        </p:spPr>
        <p:txBody>
          <a:bodyPr anchor="t" rtlCol="false" tIns="0" lIns="0" bIns="0" rIns="0">
            <a:spAutoFit/>
          </a:bodyPr>
          <a:lstStyle/>
          <a:p>
            <a:pPr algn="r">
              <a:lnSpc>
                <a:spcPts val="3500"/>
              </a:lnSpc>
              <a:spcBef>
                <a:spcPct val="0"/>
              </a:spcBef>
            </a:pPr>
            <a:r>
              <a:rPr lang="en-US" sz="2500" i="true">
                <a:solidFill>
                  <a:srgbClr val="000000"/>
                </a:solidFill>
                <a:latin typeface="Montserrat 1 Italics"/>
                <a:ea typeface="Montserrat 1 Italics"/>
                <a:cs typeface="Montserrat 1 Italics"/>
                <a:sym typeface="Montserrat 1 Italics"/>
              </a:rPr>
              <a:t>Trần Mai Thu Trang</a:t>
            </a:r>
          </a:p>
        </p:txBody>
      </p:sp>
      <p:sp>
        <p:nvSpPr>
          <p:cNvPr name="Freeform 10" id="10"/>
          <p:cNvSpPr/>
          <p:nvPr/>
        </p:nvSpPr>
        <p:spPr>
          <a:xfrm flipH="false" flipV="false" rot="0">
            <a:off x="298596" y="2101348"/>
            <a:ext cx="8835553" cy="5345510"/>
          </a:xfrm>
          <a:custGeom>
            <a:avLst/>
            <a:gdLst/>
            <a:ahLst/>
            <a:cxnLst/>
            <a:rect r="r" b="b" t="t" l="l"/>
            <a:pathLst>
              <a:path h="5345510" w="8835553">
                <a:moveTo>
                  <a:pt x="0" y="0"/>
                </a:moveTo>
                <a:lnTo>
                  <a:pt x="8835553" y="0"/>
                </a:lnTo>
                <a:lnTo>
                  <a:pt x="8835553" y="5345510"/>
                </a:lnTo>
                <a:lnTo>
                  <a:pt x="0" y="5345510"/>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EFF4FF"/>
        </a:solidFill>
      </p:bgPr>
    </p:bg>
    <p:spTree>
      <p:nvGrpSpPr>
        <p:cNvPr id="1" name=""/>
        <p:cNvGrpSpPr/>
        <p:nvPr/>
      </p:nvGrpSpPr>
      <p:grpSpPr>
        <a:xfrm>
          <a:off x="0" y="0"/>
          <a:ext cx="0" cy="0"/>
          <a:chOff x="0" y="0"/>
          <a:chExt cx="0" cy="0"/>
        </a:xfrm>
      </p:grpSpPr>
      <p:sp>
        <p:nvSpPr>
          <p:cNvPr name="Freeform 2" id="2"/>
          <p:cNvSpPr/>
          <p:nvPr/>
        </p:nvSpPr>
        <p:spPr>
          <a:xfrm flipH="false" flipV="false" rot="0">
            <a:off x="-1854025" y="-1105552"/>
            <a:ext cx="3708050" cy="3682350"/>
          </a:xfrm>
          <a:custGeom>
            <a:avLst/>
            <a:gdLst/>
            <a:ahLst/>
            <a:cxnLst/>
            <a:rect r="r" b="b" t="t" l="l"/>
            <a:pathLst>
              <a:path h="3682350" w="3708050">
                <a:moveTo>
                  <a:pt x="0" y="0"/>
                </a:moveTo>
                <a:lnTo>
                  <a:pt x="3708050" y="0"/>
                </a:lnTo>
                <a:lnTo>
                  <a:pt x="3708050" y="3682350"/>
                </a:lnTo>
                <a:lnTo>
                  <a:pt x="0" y="3682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3" id="3"/>
          <p:cNvSpPr/>
          <p:nvPr/>
        </p:nvSpPr>
        <p:spPr>
          <a:xfrm>
            <a:off x="1028700" y="9239250"/>
            <a:ext cx="16230600" cy="19050"/>
          </a:xfrm>
          <a:prstGeom prst="line">
            <a:avLst/>
          </a:prstGeom>
          <a:ln cap="flat" w="38100">
            <a:solidFill>
              <a:srgbClr val="0C0A9E"/>
            </a:solidFill>
            <a:prstDash val="solid"/>
            <a:headEnd type="none" len="sm" w="sm"/>
            <a:tailEnd type="none" len="sm" w="sm"/>
          </a:ln>
        </p:spPr>
      </p:sp>
      <p:sp>
        <p:nvSpPr>
          <p:cNvPr name="TextBox 4" id="4"/>
          <p:cNvSpPr txBox="true"/>
          <p:nvPr/>
        </p:nvSpPr>
        <p:spPr>
          <a:xfrm rot="0">
            <a:off x="15954375" y="9486128"/>
            <a:ext cx="1304925" cy="381000"/>
          </a:xfrm>
          <a:prstGeom prst="rect">
            <a:avLst/>
          </a:prstGeom>
        </p:spPr>
        <p:txBody>
          <a:bodyPr anchor="t" rtlCol="false" tIns="0" lIns="0" bIns="0" rIns="0">
            <a:spAutoFit/>
          </a:bodyPr>
          <a:lstStyle/>
          <a:p>
            <a:pPr algn="ctr">
              <a:lnSpc>
                <a:spcPts val="3000"/>
              </a:lnSpc>
              <a:spcBef>
                <a:spcPct val="0"/>
              </a:spcBef>
            </a:pPr>
            <a:r>
              <a:rPr lang="en-US" b="true" sz="2500" i="true" spc="34">
                <a:solidFill>
                  <a:srgbClr val="3E67C8"/>
                </a:solidFill>
                <a:latin typeface="Montserrat 2 Bold Italics"/>
                <a:ea typeface="Montserrat 2 Bold Italics"/>
                <a:cs typeface="Montserrat 2 Bold Italics"/>
                <a:sym typeface="Montserrat 2 Bold Italics"/>
              </a:rPr>
              <a:t>Nhóm 3</a:t>
            </a:r>
          </a:p>
        </p:txBody>
      </p:sp>
      <p:sp>
        <p:nvSpPr>
          <p:cNvPr name="Freeform 5" id="5"/>
          <p:cNvSpPr/>
          <p:nvPr/>
        </p:nvSpPr>
        <p:spPr>
          <a:xfrm flipH="false" flipV="false" rot="0">
            <a:off x="16820837" y="5994278"/>
            <a:ext cx="3708050" cy="3682350"/>
          </a:xfrm>
          <a:custGeom>
            <a:avLst/>
            <a:gdLst/>
            <a:ahLst/>
            <a:cxnLst/>
            <a:rect r="r" b="b" t="t" l="l"/>
            <a:pathLst>
              <a:path h="3682350" w="3708050">
                <a:moveTo>
                  <a:pt x="0" y="0"/>
                </a:moveTo>
                <a:lnTo>
                  <a:pt x="3708050" y="0"/>
                </a:lnTo>
                <a:lnTo>
                  <a:pt x="3708050" y="3682350"/>
                </a:lnTo>
                <a:lnTo>
                  <a:pt x="0" y="3682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6" id="6"/>
          <p:cNvSpPr txBox="true"/>
          <p:nvPr/>
        </p:nvSpPr>
        <p:spPr>
          <a:xfrm rot="0">
            <a:off x="1900352" y="4280643"/>
            <a:ext cx="14487295" cy="1030388"/>
          </a:xfrm>
          <a:prstGeom prst="rect">
            <a:avLst/>
          </a:prstGeom>
        </p:spPr>
        <p:txBody>
          <a:bodyPr anchor="t" rtlCol="false" tIns="0" lIns="0" bIns="0" rIns="0">
            <a:spAutoFit/>
          </a:bodyPr>
          <a:lstStyle/>
          <a:p>
            <a:pPr algn="ctr">
              <a:lnSpc>
                <a:spcPts val="7574"/>
              </a:lnSpc>
            </a:pPr>
            <a:r>
              <a:rPr lang="en-US" b="true" sz="8510">
                <a:solidFill>
                  <a:srgbClr val="3E67C8"/>
                </a:solidFill>
                <a:latin typeface="Montserrat 1 Ultra-Bold"/>
                <a:ea typeface="Montserrat 1 Ultra-Bold"/>
                <a:cs typeface="Montserrat 1 Ultra-Bold"/>
                <a:sym typeface="Montserrat 1 Ultra-Bold"/>
              </a:rPr>
              <a:t>ID3</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2700000">
            <a:off x="509115" y="520464"/>
            <a:ext cx="1016472" cy="1016472"/>
            <a:chOff x="0" y="0"/>
            <a:chExt cx="894960" cy="894960"/>
          </a:xfrm>
        </p:grpSpPr>
        <p:sp>
          <p:nvSpPr>
            <p:cNvPr name="Freeform 3" id="3"/>
            <p:cNvSpPr/>
            <p:nvPr/>
          </p:nvSpPr>
          <p:spPr>
            <a:xfrm flipH="false" flipV="false" rot="0">
              <a:off x="0" y="-889"/>
              <a:ext cx="896747" cy="898525"/>
            </a:xfrm>
            <a:custGeom>
              <a:avLst/>
              <a:gdLst/>
              <a:ahLst/>
              <a:cxnLst/>
              <a:rect r="r" b="b" t="t" l="l"/>
              <a:pathLst>
                <a:path h="898525" w="896747">
                  <a:moveTo>
                    <a:pt x="0" y="448310"/>
                  </a:moveTo>
                  <a:cubicBezTo>
                    <a:pt x="0" y="201930"/>
                    <a:pt x="199390" y="1778"/>
                    <a:pt x="445897" y="889"/>
                  </a:cubicBezTo>
                  <a:cubicBezTo>
                    <a:pt x="692404" y="0"/>
                    <a:pt x="893191" y="198628"/>
                    <a:pt x="894969" y="445135"/>
                  </a:cubicBezTo>
                  <a:cubicBezTo>
                    <a:pt x="896747" y="691642"/>
                    <a:pt x="698881" y="893191"/>
                    <a:pt x="452374" y="895858"/>
                  </a:cubicBezTo>
                  <a:cubicBezTo>
                    <a:pt x="205867" y="898525"/>
                    <a:pt x="3683" y="701294"/>
                    <a:pt x="0" y="454914"/>
                  </a:cubicBezTo>
                  <a:close/>
                </a:path>
              </a:pathLst>
            </a:custGeom>
            <a:solidFill>
              <a:srgbClr val="145DA0"/>
            </a:solidFill>
          </p:spPr>
        </p:sp>
      </p:grpSp>
      <p:sp>
        <p:nvSpPr>
          <p:cNvPr name="Freeform 4" id="4"/>
          <p:cNvSpPr/>
          <p:nvPr/>
        </p:nvSpPr>
        <p:spPr>
          <a:xfrm flipH="false" flipV="false" rot="-10800000">
            <a:off x="17447220" y="0"/>
            <a:ext cx="840780" cy="10287000"/>
          </a:xfrm>
          <a:custGeom>
            <a:avLst/>
            <a:gdLst/>
            <a:ahLst/>
            <a:cxnLst/>
            <a:rect r="r" b="b" t="t" l="l"/>
            <a:pathLst>
              <a:path h="10287000" w="840780">
                <a:moveTo>
                  <a:pt x="0" y="0"/>
                </a:moveTo>
                <a:lnTo>
                  <a:pt x="840780" y="0"/>
                </a:lnTo>
                <a:lnTo>
                  <a:pt x="8407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1697331" y="6299049"/>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4">
              <a:alphaModFix amt="26000"/>
            </a:blip>
            <a:stretch>
              <a:fillRect l="-22339" t="-50337" r="-9379" b="-53310"/>
            </a:stretch>
          </a:blipFill>
        </p:spPr>
      </p:sp>
      <p:sp>
        <p:nvSpPr>
          <p:cNvPr name="Freeform 6" id="6"/>
          <p:cNvSpPr/>
          <p:nvPr/>
        </p:nvSpPr>
        <p:spPr>
          <a:xfrm flipH="false" flipV="false" rot="0">
            <a:off x="1396276" y="1854197"/>
            <a:ext cx="14498306" cy="6578606"/>
          </a:xfrm>
          <a:custGeom>
            <a:avLst/>
            <a:gdLst/>
            <a:ahLst/>
            <a:cxnLst/>
            <a:rect r="r" b="b" t="t" l="l"/>
            <a:pathLst>
              <a:path h="6578606" w="14498306">
                <a:moveTo>
                  <a:pt x="0" y="0"/>
                </a:moveTo>
                <a:lnTo>
                  <a:pt x="14498306" y="0"/>
                </a:lnTo>
                <a:lnTo>
                  <a:pt x="14498306" y="6578606"/>
                </a:lnTo>
                <a:lnTo>
                  <a:pt x="0" y="6578606"/>
                </a:lnTo>
                <a:lnTo>
                  <a:pt x="0" y="0"/>
                </a:lnTo>
                <a:close/>
              </a:path>
            </a:pathLst>
          </a:custGeom>
          <a:blipFill>
            <a:blip r:embed="rId5"/>
            <a:stretch>
              <a:fillRect l="0" t="0" r="0" b="0"/>
            </a:stretch>
          </a:blipFill>
        </p:spPr>
      </p:sp>
      <p:sp>
        <p:nvSpPr>
          <p:cNvPr name="TextBox 7" id="7"/>
          <p:cNvSpPr txBox="true"/>
          <p:nvPr/>
        </p:nvSpPr>
        <p:spPr>
          <a:xfrm rot="0">
            <a:off x="621598" y="685800"/>
            <a:ext cx="774678" cy="685800"/>
          </a:xfrm>
          <a:prstGeom prst="rect">
            <a:avLst/>
          </a:prstGeom>
        </p:spPr>
        <p:txBody>
          <a:bodyPr anchor="t" rtlCol="false" tIns="0" lIns="0" bIns="0" rIns="0">
            <a:spAutoFit/>
          </a:bodyPr>
          <a:lstStyle/>
          <a:p>
            <a:pPr algn="ctr">
              <a:lnSpc>
                <a:spcPts val="5400"/>
              </a:lnSpc>
            </a:pPr>
            <a:r>
              <a:rPr lang="en-US" sz="4500" spc="62">
                <a:solidFill>
                  <a:srgbClr val="FFFFFF"/>
                </a:solidFill>
                <a:latin typeface="Montserrat 2"/>
                <a:ea typeface="Montserrat 2"/>
                <a:cs typeface="Montserrat 2"/>
                <a:sym typeface="Montserrat 2"/>
              </a:rPr>
              <a:t>03</a:t>
            </a:r>
          </a:p>
        </p:txBody>
      </p:sp>
      <p:sp>
        <p:nvSpPr>
          <p:cNvPr name="TextBox 8" id="8"/>
          <p:cNvSpPr txBox="true"/>
          <p:nvPr/>
        </p:nvSpPr>
        <p:spPr>
          <a:xfrm rot="0">
            <a:off x="1810238" y="685800"/>
            <a:ext cx="12635147" cy="685800"/>
          </a:xfrm>
          <a:prstGeom prst="rect">
            <a:avLst/>
          </a:prstGeom>
        </p:spPr>
        <p:txBody>
          <a:bodyPr anchor="t" rtlCol="false" tIns="0" lIns="0" bIns="0" rIns="0">
            <a:spAutoFit/>
          </a:bodyPr>
          <a:lstStyle/>
          <a:p>
            <a:pPr algn="l">
              <a:lnSpc>
                <a:spcPts val="5400"/>
              </a:lnSpc>
            </a:pPr>
            <a:r>
              <a:rPr lang="en-US" b="true" sz="4500">
                <a:solidFill>
                  <a:srgbClr val="03224F"/>
                </a:solidFill>
                <a:latin typeface="Montserrat 1 Bold"/>
                <a:ea typeface="Montserrat 1 Bold"/>
                <a:cs typeface="Montserrat 1 Bold"/>
                <a:sym typeface="Montserrat 1 Bold"/>
              </a:rPr>
              <a:t>Xây dựng thuật toán</a:t>
            </a:r>
          </a:p>
        </p:txBody>
      </p:sp>
      <p:sp>
        <p:nvSpPr>
          <p:cNvPr name="TextBox 9" id="9"/>
          <p:cNvSpPr txBox="true"/>
          <p:nvPr/>
        </p:nvSpPr>
        <p:spPr>
          <a:xfrm rot="0">
            <a:off x="13943316" y="9503752"/>
            <a:ext cx="3315984" cy="422274"/>
          </a:xfrm>
          <a:prstGeom prst="rect">
            <a:avLst/>
          </a:prstGeom>
        </p:spPr>
        <p:txBody>
          <a:bodyPr anchor="t" rtlCol="false" tIns="0" lIns="0" bIns="0" rIns="0">
            <a:spAutoFit/>
          </a:bodyPr>
          <a:lstStyle/>
          <a:p>
            <a:pPr algn="r">
              <a:lnSpc>
                <a:spcPts val="3500"/>
              </a:lnSpc>
              <a:spcBef>
                <a:spcPct val="0"/>
              </a:spcBef>
            </a:pPr>
            <a:r>
              <a:rPr lang="en-US" sz="2500" i="true">
                <a:solidFill>
                  <a:srgbClr val="000000"/>
                </a:solidFill>
                <a:latin typeface="Montserrat 1 Italics"/>
                <a:ea typeface="Montserrat 1 Italics"/>
                <a:cs typeface="Montserrat 1 Italics"/>
                <a:sym typeface="Montserrat 1 Italics"/>
              </a:rPr>
              <a:t>Trần Mai Thu Trang</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DFDFD"/>
        </a:solidFill>
      </p:bgPr>
    </p:bg>
    <p:spTree>
      <p:nvGrpSpPr>
        <p:cNvPr id="1" name=""/>
        <p:cNvGrpSpPr/>
        <p:nvPr/>
      </p:nvGrpSpPr>
      <p:grpSpPr>
        <a:xfrm>
          <a:off x="0" y="0"/>
          <a:ext cx="0" cy="0"/>
          <a:chOff x="0" y="0"/>
          <a:chExt cx="0" cy="0"/>
        </a:xfrm>
      </p:grpSpPr>
      <p:grpSp>
        <p:nvGrpSpPr>
          <p:cNvPr name="Group 2" id="2"/>
          <p:cNvGrpSpPr/>
          <p:nvPr/>
        </p:nvGrpSpPr>
        <p:grpSpPr>
          <a:xfrm rot="-2700000">
            <a:off x="509115" y="520464"/>
            <a:ext cx="1016472" cy="1016472"/>
            <a:chOff x="0" y="0"/>
            <a:chExt cx="894960" cy="894960"/>
          </a:xfrm>
        </p:grpSpPr>
        <p:sp>
          <p:nvSpPr>
            <p:cNvPr name="Freeform 3" id="3"/>
            <p:cNvSpPr/>
            <p:nvPr/>
          </p:nvSpPr>
          <p:spPr>
            <a:xfrm flipH="false" flipV="false" rot="0">
              <a:off x="0" y="-889"/>
              <a:ext cx="896747" cy="898525"/>
            </a:xfrm>
            <a:custGeom>
              <a:avLst/>
              <a:gdLst/>
              <a:ahLst/>
              <a:cxnLst/>
              <a:rect r="r" b="b" t="t" l="l"/>
              <a:pathLst>
                <a:path h="898525" w="896747">
                  <a:moveTo>
                    <a:pt x="0" y="448310"/>
                  </a:moveTo>
                  <a:cubicBezTo>
                    <a:pt x="0" y="201930"/>
                    <a:pt x="199390" y="1778"/>
                    <a:pt x="445897" y="889"/>
                  </a:cubicBezTo>
                  <a:cubicBezTo>
                    <a:pt x="692404" y="0"/>
                    <a:pt x="893191" y="198628"/>
                    <a:pt x="894969" y="445135"/>
                  </a:cubicBezTo>
                  <a:cubicBezTo>
                    <a:pt x="896747" y="691642"/>
                    <a:pt x="698881" y="893191"/>
                    <a:pt x="452374" y="895858"/>
                  </a:cubicBezTo>
                  <a:cubicBezTo>
                    <a:pt x="205867" y="898525"/>
                    <a:pt x="3683" y="701294"/>
                    <a:pt x="0" y="454914"/>
                  </a:cubicBezTo>
                  <a:close/>
                </a:path>
              </a:pathLst>
            </a:custGeom>
            <a:solidFill>
              <a:srgbClr val="145DA0"/>
            </a:solidFill>
          </p:spPr>
        </p:sp>
      </p:grpSp>
      <p:sp>
        <p:nvSpPr>
          <p:cNvPr name="Freeform 4" id="4"/>
          <p:cNvSpPr/>
          <p:nvPr/>
        </p:nvSpPr>
        <p:spPr>
          <a:xfrm flipH="false" flipV="false" rot="-10800000">
            <a:off x="17934341" y="0"/>
            <a:ext cx="840780" cy="10287000"/>
          </a:xfrm>
          <a:custGeom>
            <a:avLst/>
            <a:gdLst/>
            <a:ahLst/>
            <a:cxnLst/>
            <a:rect r="r" b="b" t="t" l="l"/>
            <a:pathLst>
              <a:path h="10287000" w="840780">
                <a:moveTo>
                  <a:pt x="0" y="0"/>
                </a:moveTo>
                <a:lnTo>
                  <a:pt x="840780" y="0"/>
                </a:lnTo>
                <a:lnTo>
                  <a:pt x="840780" y="10287000"/>
                </a:lnTo>
                <a:lnTo>
                  <a:pt x="0" y="1028700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2184452" y="6299049"/>
            <a:ext cx="8394502" cy="6406848"/>
          </a:xfrm>
          <a:custGeom>
            <a:avLst/>
            <a:gdLst/>
            <a:ahLst/>
            <a:cxnLst/>
            <a:rect r="r" b="b" t="t" l="l"/>
            <a:pathLst>
              <a:path h="6406848" w="8394502">
                <a:moveTo>
                  <a:pt x="0" y="0"/>
                </a:moveTo>
                <a:lnTo>
                  <a:pt x="8394502" y="0"/>
                </a:lnTo>
                <a:lnTo>
                  <a:pt x="8394502" y="6406848"/>
                </a:lnTo>
                <a:lnTo>
                  <a:pt x="0" y="6406848"/>
                </a:lnTo>
                <a:lnTo>
                  <a:pt x="0" y="0"/>
                </a:lnTo>
                <a:close/>
              </a:path>
            </a:pathLst>
          </a:custGeom>
          <a:blipFill>
            <a:blip r:embed="rId4">
              <a:alphaModFix amt="26000"/>
            </a:blip>
            <a:stretch>
              <a:fillRect l="-22339" t="-50337" r="-9379" b="-53310"/>
            </a:stretch>
          </a:blipFill>
        </p:spPr>
      </p:sp>
      <p:sp>
        <p:nvSpPr>
          <p:cNvPr name="Freeform 6" id="6"/>
          <p:cNvSpPr/>
          <p:nvPr/>
        </p:nvSpPr>
        <p:spPr>
          <a:xfrm flipH="false" flipV="false" rot="0">
            <a:off x="11818045" y="4634924"/>
            <a:ext cx="2417358" cy="1512097"/>
          </a:xfrm>
          <a:custGeom>
            <a:avLst/>
            <a:gdLst/>
            <a:ahLst/>
            <a:cxnLst/>
            <a:rect r="r" b="b" t="t" l="l"/>
            <a:pathLst>
              <a:path h="1512097" w="2417358">
                <a:moveTo>
                  <a:pt x="0" y="0"/>
                </a:moveTo>
                <a:lnTo>
                  <a:pt x="2417358" y="0"/>
                </a:lnTo>
                <a:lnTo>
                  <a:pt x="2417358" y="1512097"/>
                </a:lnTo>
                <a:lnTo>
                  <a:pt x="0" y="1512097"/>
                </a:lnTo>
                <a:lnTo>
                  <a:pt x="0" y="0"/>
                </a:lnTo>
                <a:close/>
              </a:path>
            </a:pathLst>
          </a:custGeom>
          <a:blipFill>
            <a:blip r:embed="rId5"/>
            <a:stretch>
              <a:fillRect l="0" t="0" r="-82768" b="0"/>
            </a:stretch>
          </a:blipFill>
        </p:spPr>
      </p:sp>
      <p:sp>
        <p:nvSpPr>
          <p:cNvPr name="Freeform 7" id="7"/>
          <p:cNvSpPr/>
          <p:nvPr/>
        </p:nvSpPr>
        <p:spPr>
          <a:xfrm flipH="false" flipV="false" rot="0">
            <a:off x="0" y="2959608"/>
            <a:ext cx="11603536" cy="4539883"/>
          </a:xfrm>
          <a:custGeom>
            <a:avLst/>
            <a:gdLst/>
            <a:ahLst/>
            <a:cxnLst/>
            <a:rect r="r" b="b" t="t" l="l"/>
            <a:pathLst>
              <a:path h="4539883" w="11603536">
                <a:moveTo>
                  <a:pt x="0" y="0"/>
                </a:moveTo>
                <a:lnTo>
                  <a:pt x="11603536" y="0"/>
                </a:lnTo>
                <a:lnTo>
                  <a:pt x="11603536" y="4539883"/>
                </a:lnTo>
                <a:lnTo>
                  <a:pt x="0" y="4539883"/>
                </a:lnTo>
                <a:lnTo>
                  <a:pt x="0" y="0"/>
                </a:lnTo>
                <a:close/>
              </a:path>
            </a:pathLst>
          </a:custGeom>
          <a:blipFill>
            <a:blip r:embed="rId6"/>
            <a:stretch>
              <a:fillRect l="0" t="0" r="0" b="0"/>
            </a:stretch>
          </a:blipFill>
        </p:spPr>
      </p:sp>
      <p:sp>
        <p:nvSpPr>
          <p:cNvPr name="Freeform 8" id="8"/>
          <p:cNvSpPr/>
          <p:nvPr/>
        </p:nvSpPr>
        <p:spPr>
          <a:xfrm flipH="false" flipV="false" rot="0">
            <a:off x="11818045" y="1747454"/>
            <a:ext cx="5254679" cy="2823731"/>
          </a:xfrm>
          <a:custGeom>
            <a:avLst/>
            <a:gdLst/>
            <a:ahLst/>
            <a:cxnLst/>
            <a:rect r="r" b="b" t="t" l="l"/>
            <a:pathLst>
              <a:path h="2823731" w="5254679">
                <a:moveTo>
                  <a:pt x="0" y="0"/>
                </a:moveTo>
                <a:lnTo>
                  <a:pt x="5254679" y="0"/>
                </a:lnTo>
                <a:lnTo>
                  <a:pt x="5254679" y="2823731"/>
                </a:lnTo>
                <a:lnTo>
                  <a:pt x="0" y="2823731"/>
                </a:lnTo>
                <a:lnTo>
                  <a:pt x="0" y="0"/>
                </a:lnTo>
                <a:close/>
              </a:path>
            </a:pathLst>
          </a:custGeom>
          <a:blipFill>
            <a:blip r:embed="rId7"/>
            <a:stretch>
              <a:fillRect l="-8363" t="-6502" r="0" b="0"/>
            </a:stretch>
          </a:blipFill>
        </p:spPr>
      </p:sp>
      <p:sp>
        <p:nvSpPr>
          <p:cNvPr name="TextBox 9" id="9"/>
          <p:cNvSpPr txBox="true"/>
          <p:nvPr/>
        </p:nvSpPr>
        <p:spPr>
          <a:xfrm rot="0">
            <a:off x="621598" y="685800"/>
            <a:ext cx="774678" cy="685800"/>
          </a:xfrm>
          <a:prstGeom prst="rect">
            <a:avLst/>
          </a:prstGeom>
        </p:spPr>
        <p:txBody>
          <a:bodyPr anchor="t" rtlCol="false" tIns="0" lIns="0" bIns="0" rIns="0">
            <a:spAutoFit/>
          </a:bodyPr>
          <a:lstStyle/>
          <a:p>
            <a:pPr algn="ctr">
              <a:lnSpc>
                <a:spcPts val="5400"/>
              </a:lnSpc>
            </a:pPr>
            <a:r>
              <a:rPr lang="en-US" sz="4500" spc="62">
                <a:solidFill>
                  <a:srgbClr val="FFFFFF"/>
                </a:solidFill>
                <a:latin typeface="Montserrat 2"/>
                <a:ea typeface="Montserrat 2"/>
                <a:cs typeface="Montserrat 2"/>
                <a:sym typeface="Montserrat 2"/>
              </a:rPr>
              <a:t>04</a:t>
            </a:r>
          </a:p>
        </p:txBody>
      </p:sp>
      <p:sp>
        <p:nvSpPr>
          <p:cNvPr name="TextBox 10" id="10"/>
          <p:cNvSpPr txBox="true"/>
          <p:nvPr/>
        </p:nvSpPr>
        <p:spPr>
          <a:xfrm rot="0">
            <a:off x="1810238" y="685800"/>
            <a:ext cx="12635147" cy="685782"/>
          </a:xfrm>
          <a:prstGeom prst="rect">
            <a:avLst/>
          </a:prstGeom>
        </p:spPr>
        <p:txBody>
          <a:bodyPr anchor="t" rtlCol="false" tIns="0" lIns="0" bIns="0" rIns="0">
            <a:spAutoFit/>
          </a:bodyPr>
          <a:lstStyle/>
          <a:p>
            <a:pPr algn="l">
              <a:lnSpc>
                <a:spcPts val="5400"/>
              </a:lnSpc>
            </a:pPr>
            <a:r>
              <a:rPr lang="en-US" b="true" sz="4500">
                <a:solidFill>
                  <a:srgbClr val="03224F"/>
                </a:solidFill>
                <a:latin typeface="Montserrat 1 Bold"/>
                <a:ea typeface="Montserrat 1 Bold"/>
                <a:cs typeface="Montserrat 1 Bold"/>
                <a:sym typeface="Montserrat 1 Bold"/>
              </a:rPr>
              <a:t>Kết quả và đánh giá mô hình</a:t>
            </a:r>
          </a:p>
        </p:txBody>
      </p:sp>
      <p:sp>
        <p:nvSpPr>
          <p:cNvPr name="TextBox 11" id="11"/>
          <p:cNvSpPr txBox="true"/>
          <p:nvPr/>
        </p:nvSpPr>
        <p:spPr>
          <a:xfrm rot="0">
            <a:off x="13943316" y="9503752"/>
            <a:ext cx="3315984" cy="422274"/>
          </a:xfrm>
          <a:prstGeom prst="rect">
            <a:avLst/>
          </a:prstGeom>
        </p:spPr>
        <p:txBody>
          <a:bodyPr anchor="t" rtlCol="false" tIns="0" lIns="0" bIns="0" rIns="0">
            <a:spAutoFit/>
          </a:bodyPr>
          <a:lstStyle/>
          <a:p>
            <a:pPr algn="r">
              <a:lnSpc>
                <a:spcPts val="3500"/>
              </a:lnSpc>
              <a:spcBef>
                <a:spcPct val="0"/>
              </a:spcBef>
            </a:pPr>
            <a:r>
              <a:rPr lang="en-US" sz="2500" i="true">
                <a:solidFill>
                  <a:srgbClr val="000000"/>
                </a:solidFill>
                <a:latin typeface="Montserrat 1 Italics"/>
                <a:ea typeface="Montserrat 1 Italics"/>
                <a:cs typeface="Montserrat 1 Italics"/>
                <a:sym typeface="Montserrat 1 Italics"/>
              </a:rPr>
              <a:t>Trần Mai Thu Trang</a:t>
            </a:r>
          </a:p>
        </p:txBody>
      </p:sp>
      <p:sp>
        <p:nvSpPr>
          <p:cNvPr name="TextBox 12" id="12"/>
          <p:cNvSpPr txBox="true"/>
          <p:nvPr/>
        </p:nvSpPr>
        <p:spPr>
          <a:xfrm rot="0">
            <a:off x="11818045" y="6105984"/>
            <a:ext cx="6113871" cy="2682240"/>
          </a:xfrm>
          <a:prstGeom prst="rect">
            <a:avLst/>
          </a:prstGeom>
        </p:spPr>
        <p:txBody>
          <a:bodyPr anchor="t" rtlCol="false" tIns="0" lIns="0" bIns="0" rIns="0">
            <a:spAutoFit/>
          </a:bodyPr>
          <a:lstStyle/>
          <a:p>
            <a:pPr algn="l">
              <a:lnSpc>
                <a:spcPts val="4320"/>
              </a:lnSpc>
            </a:pPr>
            <a:r>
              <a:rPr lang="en-US" sz="2700">
                <a:solidFill>
                  <a:srgbClr val="000000"/>
                </a:solidFill>
                <a:latin typeface="Montserrat 2"/>
                <a:ea typeface="Montserrat 2"/>
                <a:cs typeface="Montserrat 2"/>
                <a:sym typeface="Montserrat 2"/>
              </a:rPr>
              <a:t>{TP=11; FP=7; TN=32; FN=9}</a:t>
            </a:r>
          </a:p>
          <a:p>
            <a:pPr algn="l">
              <a:lnSpc>
                <a:spcPts val="4320"/>
              </a:lnSpc>
              <a:spcBef>
                <a:spcPct val="0"/>
              </a:spcBef>
            </a:pPr>
            <a:r>
              <a:rPr lang="en-US" sz="2700">
                <a:solidFill>
                  <a:srgbClr val="000000"/>
                </a:solidFill>
                <a:latin typeface="Montserrat 2"/>
                <a:ea typeface="Montserrat 2"/>
                <a:cs typeface="Montserrat 2"/>
                <a:sym typeface="Montserrat 2"/>
              </a:rPr>
              <a:t>Sensitivity (Độ nhạy) = 55%</a:t>
            </a:r>
          </a:p>
          <a:p>
            <a:pPr algn="l">
              <a:lnSpc>
                <a:spcPts val="4320"/>
              </a:lnSpc>
              <a:spcBef>
                <a:spcPct val="0"/>
              </a:spcBef>
            </a:pPr>
            <a:r>
              <a:rPr lang="en-US" sz="2700">
                <a:solidFill>
                  <a:srgbClr val="000000"/>
                </a:solidFill>
                <a:latin typeface="Montserrat 2"/>
                <a:ea typeface="Montserrat 2"/>
                <a:cs typeface="Montserrat 2"/>
                <a:sym typeface="Montserrat 2"/>
              </a:rPr>
              <a:t>Specificity (Độ đặc hiệu) = 82,05%</a:t>
            </a:r>
          </a:p>
          <a:p>
            <a:pPr algn="l">
              <a:lnSpc>
                <a:spcPts val="4320"/>
              </a:lnSpc>
              <a:spcBef>
                <a:spcPct val="0"/>
              </a:spcBef>
            </a:pPr>
            <a:r>
              <a:rPr lang="en-US" sz="2700">
                <a:solidFill>
                  <a:srgbClr val="000000"/>
                </a:solidFill>
                <a:latin typeface="Montserrat 2"/>
                <a:ea typeface="Montserrat 2"/>
                <a:cs typeface="Montserrat 2"/>
                <a:sym typeface="Montserrat 2"/>
              </a:rPr>
              <a:t>Accuracy (Độ chính xác) = 72,88%</a:t>
            </a:r>
          </a:p>
          <a:p>
            <a:pPr algn="l">
              <a:lnSpc>
                <a:spcPts val="4320"/>
              </a:lnSpc>
              <a:spcBef>
                <a:spcPct val="0"/>
              </a:spcBef>
            </a:pPr>
            <a:r>
              <a:rPr lang="en-US" sz="2700">
                <a:solidFill>
                  <a:srgbClr val="000000"/>
                </a:solidFill>
                <a:latin typeface="Montserrat 2"/>
                <a:ea typeface="Montserrat 2"/>
                <a:cs typeface="Montserrat 2"/>
                <a:sym typeface="Montserrat 2"/>
              </a:rPr>
              <a:t>Precision (Độ tập trung) = 61,1%</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DAGnCFyC4gA</dc:identifier>
  <dcterms:modified xsi:type="dcterms:W3CDTF">2011-08-01T06:04:30Z</dcterms:modified>
  <cp:revision>1</cp:revision>
  <dc:title>Group03_Slide</dc:title>
</cp:coreProperties>
</file>